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8288000" cy="10287000"/>
  <p:notesSz cx="6858000" cy="9144000"/>
  <p:embeddedFontLst>
    <p:embeddedFont>
      <p:font typeface="Montaser Arabic" panose="020B0604020202020204" charset="-78"/>
      <p:regular r:id="rId19"/>
    </p:embeddedFont>
    <p:embeddedFont>
      <p:font typeface="Telegraf" panose="020B0604020202020204" charset="0"/>
      <p:regular r:id="rId20"/>
    </p:embeddedFont>
    <p:embeddedFont>
      <p:font typeface="Mont Bold" panose="020B0604020202020204" charset="0"/>
      <p:regular r:id="rId21"/>
    </p:embeddedFont>
    <p:embeddedFont>
      <p:font typeface="Mont" panose="020B0604020202020204" charset="0"/>
      <p:regular r:id="rId22"/>
    </p:embeddedFont>
    <p:embeddedFont>
      <p:font typeface="Mokoto" panose="020B0604020202020204" charset="0"/>
      <p:regular r:id="rId23"/>
    </p:embeddedFont>
    <p:embeddedFont>
      <p:font typeface="Montaser Arabic extraLight" panose="020B0604020202020204" charset="-78"/>
      <p:regular r:id="rId24"/>
    </p:embeddedFon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4" d="100"/>
          <a:sy n="44" d="100"/>
        </p:scale>
        <p:origin x="876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sv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11.sv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sv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sv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27.svg"/><Relationship Id="rId7" Type="http://schemas.openxmlformats.org/officeDocument/2006/relationships/image" Target="../media/image31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29.svg"/><Relationship Id="rId10" Type="http://schemas.openxmlformats.org/officeDocument/2006/relationships/image" Target="../media/image21.png"/><Relationship Id="rId4" Type="http://schemas.openxmlformats.org/officeDocument/2006/relationships/image" Target="../media/image18.png"/><Relationship Id="rId9" Type="http://schemas.openxmlformats.org/officeDocument/2006/relationships/image" Target="../media/image33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sv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12234671" y="6822590"/>
            <a:ext cx="2444611" cy="2444611"/>
            <a:chOff x="0" y="0"/>
            <a:chExt cx="1708150" cy="17081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708150" cy="1708150"/>
            </a:xfrm>
            <a:custGeom>
              <a:avLst/>
              <a:gdLst/>
              <a:ahLst/>
              <a:cxnLst/>
              <a:rect l="l" t="t" r="r" b="b"/>
              <a:pathLst>
                <a:path w="1708150" h="1708150">
                  <a:moveTo>
                    <a:pt x="853440" y="1708150"/>
                  </a:moveTo>
                  <a:cubicBezTo>
                    <a:pt x="383540" y="1708150"/>
                    <a:pt x="0" y="1324610"/>
                    <a:pt x="0" y="853440"/>
                  </a:cubicBezTo>
                  <a:cubicBezTo>
                    <a:pt x="0" y="383540"/>
                    <a:pt x="383540" y="0"/>
                    <a:pt x="853440" y="0"/>
                  </a:cubicBezTo>
                  <a:cubicBezTo>
                    <a:pt x="1324610" y="0"/>
                    <a:pt x="1706880" y="383540"/>
                    <a:pt x="1706880" y="853440"/>
                  </a:cubicBezTo>
                  <a:cubicBezTo>
                    <a:pt x="1708150" y="1324610"/>
                    <a:pt x="1324610" y="1708150"/>
                    <a:pt x="853440" y="1708150"/>
                  </a:cubicBezTo>
                  <a:close/>
                  <a:moveTo>
                    <a:pt x="853440" y="469900"/>
                  </a:moveTo>
                  <a:cubicBezTo>
                    <a:pt x="642620" y="469900"/>
                    <a:pt x="469900" y="642620"/>
                    <a:pt x="469900" y="853440"/>
                  </a:cubicBezTo>
                  <a:cubicBezTo>
                    <a:pt x="469900" y="1064260"/>
                    <a:pt x="642620" y="1236980"/>
                    <a:pt x="853440" y="1236980"/>
                  </a:cubicBezTo>
                  <a:cubicBezTo>
                    <a:pt x="1064260" y="1236980"/>
                    <a:pt x="1236980" y="1064260"/>
                    <a:pt x="1236980" y="853440"/>
                  </a:cubicBezTo>
                  <a:cubicBezTo>
                    <a:pt x="1236980" y="642620"/>
                    <a:pt x="1065530" y="469900"/>
                    <a:pt x="853440" y="469900"/>
                  </a:cubicBezTo>
                  <a:close/>
                </a:path>
              </a:pathLst>
            </a:custGeom>
            <a:solidFill>
              <a:srgbClr val="DDDCE0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3660614" y="5204085"/>
            <a:ext cx="3237010" cy="3237010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33B2CF">
                <a:alpha val="64706"/>
              </a:srgbClr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1584882" y="5061585"/>
            <a:ext cx="10246597" cy="15174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1869"/>
              </a:lnSpc>
            </a:pPr>
            <a:r>
              <a:rPr lang="en-US" sz="10145" dirty="0">
                <a:solidFill>
                  <a:srgbClr val="393636"/>
                </a:solidFill>
                <a:latin typeface="Mokoto" panose="020B0604020202020204" charset="0"/>
              </a:rPr>
              <a:t>PITCH DECK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584882" y="3553640"/>
            <a:ext cx="6630671" cy="10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000"/>
              </a:lnSpc>
            </a:pPr>
            <a:r>
              <a:rPr lang="en-US" sz="5000">
                <a:solidFill>
                  <a:srgbClr val="393636"/>
                </a:solidFill>
                <a:latin typeface="Mont"/>
              </a:rPr>
              <a:t>COMPANY NAME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584882" y="8730422"/>
            <a:ext cx="4298522" cy="5367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20"/>
              </a:lnSpc>
            </a:pPr>
            <a:r>
              <a:rPr lang="en-US" sz="2585">
                <a:solidFill>
                  <a:srgbClr val="393636"/>
                </a:solidFill>
                <a:latin typeface="Mont"/>
              </a:rPr>
              <a:t>Company's Slogan Here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584882" y="693318"/>
            <a:ext cx="658568" cy="670764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16567007" y="8739632"/>
            <a:ext cx="661233" cy="661233"/>
            <a:chOff x="0" y="0"/>
            <a:chExt cx="6350000" cy="6350000"/>
          </a:xfrm>
        </p:grpSpPr>
        <p:sp>
          <p:nvSpPr>
            <p:cNvPr id="11" name="Freeform 11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33B2CF">
                <a:alpha val="64706"/>
              </a:srgbClr>
            </a:solidFill>
          </p:spPr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8472" b="5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14244125" y="3597345"/>
            <a:ext cx="2444611" cy="2444611"/>
            <a:chOff x="0" y="0"/>
            <a:chExt cx="1708150" cy="170815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708150" cy="1708150"/>
            </a:xfrm>
            <a:custGeom>
              <a:avLst/>
              <a:gdLst/>
              <a:ahLst/>
              <a:cxnLst/>
              <a:rect l="l" t="t" r="r" b="b"/>
              <a:pathLst>
                <a:path w="1708150" h="1708150">
                  <a:moveTo>
                    <a:pt x="853440" y="1708150"/>
                  </a:moveTo>
                  <a:cubicBezTo>
                    <a:pt x="383540" y="1708150"/>
                    <a:pt x="0" y="1324610"/>
                    <a:pt x="0" y="853440"/>
                  </a:cubicBezTo>
                  <a:cubicBezTo>
                    <a:pt x="0" y="383540"/>
                    <a:pt x="383540" y="0"/>
                    <a:pt x="853440" y="0"/>
                  </a:cubicBezTo>
                  <a:cubicBezTo>
                    <a:pt x="1324610" y="0"/>
                    <a:pt x="1706880" y="383540"/>
                    <a:pt x="1706880" y="853440"/>
                  </a:cubicBezTo>
                  <a:cubicBezTo>
                    <a:pt x="1708150" y="1324610"/>
                    <a:pt x="1324610" y="1708150"/>
                    <a:pt x="853440" y="1708150"/>
                  </a:cubicBezTo>
                  <a:close/>
                  <a:moveTo>
                    <a:pt x="853440" y="469900"/>
                  </a:moveTo>
                  <a:cubicBezTo>
                    <a:pt x="642620" y="469900"/>
                    <a:pt x="469900" y="642620"/>
                    <a:pt x="469900" y="853440"/>
                  </a:cubicBezTo>
                  <a:cubicBezTo>
                    <a:pt x="469900" y="1064260"/>
                    <a:pt x="642620" y="1236980"/>
                    <a:pt x="853440" y="1236980"/>
                  </a:cubicBezTo>
                  <a:cubicBezTo>
                    <a:pt x="1064260" y="1236980"/>
                    <a:pt x="1236980" y="1064260"/>
                    <a:pt x="1236980" y="853440"/>
                  </a:cubicBezTo>
                  <a:cubicBezTo>
                    <a:pt x="1236980" y="642620"/>
                    <a:pt x="1065530" y="469900"/>
                    <a:pt x="853440" y="469900"/>
                  </a:cubicBezTo>
                  <a:close/>
                </a:path>
              </a:pathLst>
            </a:custGeom>
            <a:solidFill>
              <a:srgbClr val="DDDCE0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12229420" y="1796000"/>
            <a:ext cx="3237010" cy="3237010"/>
            <a:chOff x="0" y="0"/>
            <a:chExt cx="6350000" cy="6350000"/>
          </a:xfrm>
        </p:grpSpPr>
        <p:sp>
          <p:nvSpPr>
            <p:cNvPr id="6" name="Freeform 6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33B2CF">
                <a:alpha val="64706"/>
              </a:srgbClr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3707967" y="6683720"/>
            <a:ext cx="796796" cy="796796"/>
            <a:chOff x="0" y="0"/>
            <a:chExt cx="6350000" cy="6350000"/>
          </a:xfrm>
        </p:grpSpPr>
        <p:sp>
          <p:nvSpPr>
            <p:cNvPr id="8" name="Freeform 8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33B2CF">
                <a:alpha val="64706"/>
              </a:srgbClr>
            </a:solidFill>
          </p:spPr>
        </p:sp>
      </p:grpSp>
      <p:sp>
        <p:nvSpPr>
          <p:cNvPr id="9" name="TextBox 9"/>
          <p:cNvSpPr txBox="1"/>
          <p:nvPr/>
        </p:nvSpPr>
        <p:spPr>
          <a:xfrm>
            <a:off x="3219968" y="3708577"/>
            <a:ext cx="11848064" cy="1723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999">
                <a:solidFill>
                  <a:srgbClr val="344A59"/>
                </a:solidFill>
                <a:latin typeface="Mokoto"/>
              </a:rPr>
              <a:t>PITCH DECK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938445" y="5165803"/>
            <a:ext cx="8411110" cy="8761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3999" spc="1079">
                <a:solidFill>
                  <a:srgbClr val="344A59"/>
                </a:solidFill>
                <a:latin typeface="Mont"/>
              </a:rPr>
              <a:t>COMPANY'S NAME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5068032" y="519864"/>
            <a:ext cx="2925178" cy="760053"/>
            <a:chOff x="0" y="0"/>
            <a:chExt cx="3900237" cy="1013404"/>
          </a:xfrm>
        </p:grpSpPr>
        <p:pic>
          <p:nvPicPr>
            <p:cNvPr id="12" name="Picture 1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994611" cy="994611"/>
            </a:xfrm>
            <a:prstGeom prst="rect">
              <a:avLst/>
            </a:prstGeom>
          </p:spPr>
        </p:pic>
        <p:sp>
          <p:nvSpPr>
            <p:cNvPr id="13" name="TextBox 13"/>
            <p:cNvSpPr txBox="1"/>
            <p:nvPr/>
          </p:nvSpPr>
          <p:spPr>
            <a:xfrm>
              <a:off x="1347668" y="-15255"/>
              <a:ext cx="2552569" cy="102866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119"/>
                </a:lnSpc>
                <a:spcBef>
                  <a:spcPct val="0"/>
                </a:spcBef>
              </a:pPr>
              <a:r>
                <a:rPr lang="en-US" sz="2228" u="none">
                  <a:solidFill>
                    <a:srgbClr val="19394B"/>
                  </a:solidFill>
                  <a:latin typeface="Montaser Arabic"/>
                </a:rPr>
                <a:t>Company Logo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584882" y="4663461"/>
            <a:ext cx="8597045" cy="3024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1869"/>
              </a:lnSpc>
            </a:pPr>
            <a:r>
              <a:rPr lang="en-US" sz="10145" dirty="0">
                <a:solidFill>
                  <a:srgbClr val="393636"/>
                </a:solidFill>
                <a:latin typeface="Mokoto" panose="020B0604020202020204" charset="0"/>
              </a:rPr>
              <a:t>PITCH</a:t>
            </a:r>
          </a:p>
          <a:p>
            <a:pPr>
              <a:lnSpc>
                <a:spcPts val="11869"/>
              </a:lnSpc>
            </a:pPr>
            <a:r>
              <a:rPr lang="en-US" sz="10145" dirty="0">
                <a:solidFill>
                  <a:srgbClr val="393636"/>
                </a:solidFill>
                <a:latin typeface="Mokoto" panose="020B0604020202020204" charset="0"/>
              </a:rPr>
              <a:t>DECK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1626239" y="-550025"/>
            <a:ext cx="6963952" cy="11265858"/>
            <a:chOff x="0" y="0"/>
            <a:chExt cx="9285269" cy="15021144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2"/>
            <a:srcRect l="32292" r="32292"/>
            <a:stretch>
              <a:fillRect/>
            </a:stretch>
          </p:blipFill>
          <p:spPr>
            <a:xfrm>
              <a:off x="0" y="0"/>
              <a:ext cx="9285269" cy="15021144"/>
            </a:xfrm>
            <a:prstGeom prst="rect">
              <a:avLst/>
            </a:prstGeom>
          </p:spPr>
        </p:pic>
      </p:grpSp>
      <p:grpSp>
        <p:nvGrpSpPr>
          <p:cNvPr id="5" name="Group 5"/>
          <p:cNvGrpSpPr/>
          <p:nvPr/>
        </p:nvGrpSpPr>
        <p:grpSpPr>
          <a:xfrm>
            <a:off x="8900325" y="8484183"/>
            <a:ext cx="3237010" cy="3237010"/>
            <a:chOff x="0" y="0"/>
            <a:chExt cx="6350000" cy="6350000"/>
          </a:xfrm>
        </p:grpSpPr>
        <p:sp>
          <p:nvSpPr>
            <p:cNvPr id="6" name="Freeform 6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33B2CF">
                <a:alpha val="64706"/>
              </a:srgbClr>
            </a:solidFill>
          </p:spPr>
        </p:sp>
      </p:grpSp>
      <p:sp>
        <p:nvSpPr>
          <p:cNvPr id="7" name="TextBox 7"/>
          <p:cNvSpPr txBox="1"/>
          <p:nvPr/>
        </p:nvSpPr>
        <p:spPr>
          <a:xfrm>
            <a:off x="1584882" y="3283714"/>
            <a:ext cx="6630671" cy="10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000"/>
              </a:lnSpc>
            </a:pPr>
            <a:r>
              <a:rPr lang="en-US" sz="5000">
                <a:solidFill>
                  <a:srgbClr val="393636"/>
                </a:solidFill>
                <a:latin typeface="Mont"/>
              </a:rPr>
              <a:t>COMPANY NAME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584882" y="8730422"/>
            <a:ext cx="4298522" cy="5367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20"/>
              </a:lnSpc>
            </a:pPr>
            <a:r>
              <a:rPr lang="en-US" sz="2585">
                <a:solidFill>
                  <a:srgbClr val="393636"/>
                </a:solidFill>
                <a:latin typeface="Mont"/>
              </a:rPr>
              <a:t>Company's Slogan Here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584882" y="693318"/>
            <a:ext cx="658568" cy="670764"/>
          </a:xfrm>
          <a:prstGeom prst="rect">
            <a:avLst/>
          </a:prstGeom>
        </p:spPr>
      </p:pic>
      <p:grpSp>
        <p:nvGrpSpPr>
          <p:cNvPr id="10" name="Group 10"/>
          <p:cNvGrpSpPr>
            <a:grpSpLocks noChangeAspect="1"/>
          </p:cNvGrpSpPr>
          <p:nvPr/>
        </p:nvGrpSpPr>
        <p:grpSpPr>
          <a:xfrm>
            <a:off x="-859729" y="-1222305"/>
            <a:ext cx="2444611" cy="2444611"/>
            <a:chOff x="0" y="0"/>
            <a:chExt cx="1708150" cy="170815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708150" cy="1708150"/>
            </a:xfrm>
            <a:custGeom>
              <a:avLst/>
              <a:gdLst/>
              <a:ahLst/>
              <a:cxnLst/>
              <a:rect l="l" t="t" r="r" b="b"/>
              <a:pathLst>
                <a:path w="1708150" h="1708150">
                  <a:moveTo>
                    <a:pt x="853440" y="1708150"/>
                  </a:moveTo>
                  <a:cubicBezTo>
                    <a:pt x="383540" y="1708150"/>
                    <a:pt x="0" y="1324610"/>
                    <a:pt x="0" y="853440"/>
                  </a:cubicBezTo>
                  <a:cubicBezTo>
                    <a:pt x="0" y="383540"/>
                    <a:pt x="383540" y="0"/>
                    <a:pt x="853440" y="0"/>
                  </a:cubicBezTo>
                  <a:cubicBezTo>
                    <a:pt x="1324610" y="0"/>
                    <a:pt x="1706880" y="383540"/>
                    <a:pt x="1706880" y="853440"/>
                  </a:cubicBezTo>
                  <a:cubicBezTo>
                    <a:pt x="1708150" y="1324610"/>
                    <a:pt x="1324610" y="1708150"/>
                    <a:pt x="853440" y="1708150"/>
                  </a:cubicBezTo>
                  <a:close/>
                  <a:moveTo>
                    <a:pt x="853440" y="469900"/>
                  </a:moveTo>
                  <a:cubicBezTo>
                    <a:pt x="642620" y="469900"/>
                    <a:pt x="469900" y="642620"/>
                    <a:pt x="469900" y="853440"/>
                  </a:cubicBezTo>
                  <a:cubicBezTo>
                    <a:pt x="469900" y="1064260"/>
                    <a:pt x="642620" y="1236980"/>
                    <a:pt x="853440" y="1236980"/>
                  </a:cubicBezTo>
                  <a:cubicBezTo>
                    <a:pt x="1064260" y="1236980"/>
                    <a:pt x="1236980" y="1064260"/>
                    <a:pt x="1236980" y="853440"/>
                  </a:cubicBezTo>
                  <a:cubicBezTo>
                    <a:pt x="1236980" y="642620"/>
                    <a:pt x="1065530" y="469900"/>
                    <a:pt x="853440" y="469900"/>
                  </a:cubicBezTo>
                  <a:close/>
                </a:path>
              </a:pathLst>
            </a:custGeom>
            <a:solidFill>
              <a:srgbClr val="DDDCE0"/>
            </a:solidFill>
          </p:spPr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10396973" y="-1207460"/>
            <a:ext cx="12701920" cy="12701920"/>
            <a:chOff x="0" y="0"/>
            <a:chExt cx="1708150" cy="17081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708150" cy="1708150"/>
            </a:xfrm>
            <a:custGeom>
              <a:avLst/>
              <a:gdLst/>
              <a:ahLst/>
              <a:cxnLst/>
              <a:rect l="l" t="t" r="r" b="b"/>
              <a:pathLst>
                <a:path w="1708150" h="1708150">
                  <a:moveTo>
                    <a:pt x="853440" y="1708150"/>
                  </a:moveTo>
                  <a:cubicBezTo>
                    <a:pt x="383540" y="1708150"/>
                    <a:pt x="0" y="1324610"/>
                    <a:pt x="0" y="853440"/>
                  </a:cubicBezTo>
                  <a:cubicBezTo>
                    <a:pt x="0" y="383540"/>
                    <a:pt x="383540" y="0"/>
                    <a:pt x="853440" y="0"/>
                  </a:cubicBezTo>
                  <a:cubicBezTo>
                    <a:pt x="1324610" y="0"/>
                    <a:pt x="1706880" y="383540"/>
                    <a:pt x="1706880" y="853440"/>
                  </a:cubicBezTo>
                  <a:cubicBezTo>
                    <a:pt x="1708150" y="1324610"/>
                    <a:pt x="1324610" y="1708150"/>
                    <a:pt x="853440" y="1708150"/>
                  </a:cubicBezTo>
                  <a:close/>
                  <a:moveTo>
                    <a:pt x="853440" y="469900"/>
                  </a:moveTo>
                  <a:cubicBezTo>
                    <a:pt x="642620" y="469900"/>
                    <a:pt x="469900" y="642620"/>
                    <a:pt x="469900" y="853440"/>
                  </a:cubicBezTo>
                  <a:cubicBezTo>
                    <a:pt x="469900" y="1064260"/>
                    <a:pt x="642620" y="1236980"/>
                    <a:pt x="853440" y="1236980"/>
                  </a:cubicBezTo>
                  <a:cubicBezTo>
                    <a:pt x="1064260" y="1236980"/>
                    <a:pt x="1236980" y="1064260"/>
                    <a:pt x="1236980" y="853440"/>
                  </a:cubicBezTo>
                  <a:cubicBezTo>
                    <a:pt x="1236980" y="642620"/>
                    <a:pt x="1065530" y="469900"/>
                    <a:pt x="853440" y="469900"/>
                  </a:cubicBezTo>
                  <a:close/>
                </a:path>
              </a:pathLst>
            </a:custGeom>
            <a:solidFill>
              <a:srgbClr val="DDDCE0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9299058" y="699158"/>
            <a:ext cx="2843123" cy="2843123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33B2CF">
                <a:alpha val="64706"/>
              </a:srgbClr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15213619" y="5652534"/>
            <a:ext cx="661233" cy="661233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33B2CF">
                <a:alpha val="64706"/>
              </a:srgbClr>
            </a:solidFill>
          </p:spPr>
        </p:sp>
      </p:grpSp>
      <p:sp>
        <p:nvSpPr>
          <p:cNvPr id="8" name="TextBox 8"/>
          <p:cNvSpPr txBox="1"/>
          <p:nvPr/>
        </p:nvSpPr>
        <p:spPr>
          <a:xfrm>
            <a:off x="1388442" y="1692164"/>
            <a:ext cx="7174534" cy="8475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654"/>
              </a:lnSpc>
            </a:pPr>
            <a:r>
              <a:rPr lang="en-US" sz="5499" spc="439">
                <a:solidFill>
                  <a:srgbClr val="225D68"/>
                </a:solidFill>
                <a:latin typeface="Mokoto"/>
              </a:rPr>
              <a:t>BACKGROUND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449805" y="3472763"/>
            <a:ext cx="7849253" cy="26733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0416"/>
              </a:lnSpc>
            </a:pPr>
            <a:r>
              <a:rPr lang="en-US" sz="4800" dirty="0">
                <a:solidFill>
                  <a:srgbClr val="344A59"/>
                </a:solidFill>
                <a:latin typeface="Mont"/>
              </a:rPr>
              <a:t>Input Memorable Intro</a:t>
            </a:r>
          </a:p>
          <a:p>
            <a:pPr marL="0" lvl="0" indent="0" algn="l">
              <a:lnSpc>
                <a:spcPts val="10416"/>
              </a:lnSpc>
            </a:pPr>
            <a:endParaRPr lang="en-US" sz="4800" dirty="0">
              <a:solidFill>
                <a:srgbClr val="344A59"/>
              </a:solidFill>
              <a:latin typeface="Mon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388442" y="5062685"/>
            <a:ext cx="7755558" cy="1624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200"/>
              </a:lnSpc>
            </a:pPr>
            <a:r>
              <a:rPr lang="en-US" sz="2100" dirty="0">
                <a:solidFill>
                  <a:srgbClr val="344A59"/>
                </a:solidFill>
                <a:latin typeface="Mont"/>
              </a:rPr>
              <a:t>This slide states the problem which you are addressing in a very ingenious way, it could be jaw-dropping statistics, etc.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88442" y="1862655"/>
            <a:ext cx="11200922" cy="740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699"/>
              </a:lnSpc>
            </a:pPr>
            <a:r>
              <a:rPr lang="en-US" sz="5499" dirty="0">
                <a:solidFill>
                  <a:srgbClr val="225D68"/>
                </a:solidFill>
                <a:latin typeface="Mokoto" panose="020B0604020202020204" charset="0"/>
              </a:rPr>
              <a:t>Problems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12242" y="5476642"/>
            <a:ext cx="5044943" cy="19503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3392" lvl="1" indent="-226696">
              <a:lnSpc>
                <a:spcPts val="3780"/>
              </a:lnSpc>
              <a:buFont typeface="Arial"/>
              <a:buChar char="•"/>
            </a:pPr>
            <a:r>
              <a:rPr lang="en-US" sz="2100">
                <a:solidFill>
                  <a:srgbClr val="344A59"/>
                </a:solidFill>
                <a:latin typeface="Mont"/>
              </a:rPr>
              <a:t>The Society</a:t>
            </a:r>
          </a:p>
          <a:p>
            <a:pPr marL="453392" lvl="1" indent="-226696">
              <a:lnSpc>
                <a:spcPts val="3780"/>
              </a:lnSpc>
              <a:buFont typeface="Arial"/>
              <a:buChar char="•"/>
            </a:pPr>
            <a:r>
              <a:rPr lang="en-US" sz="2100">
                <a:solidFill>
                  <a:srgbClr val="344A59"/>
                </a:solidFill>
                <a:latin typeface="Mont"/>
              </a:rPr>
              <a:t>The Crime</a:t>
            </a:r>
          </a:p>
          <a:p>
            <a:pPr marL="453392" lvl="1" indent="-226696">
              <a:lnSpc>
                <a:spcPts val="3780"/>
              </a:lnSpc>
              <a:buFont typeface="Arial"/>
              <a:buChar char="•"/>
            </a:pPr>
            <a:r>
              <a:rPr lang="en-US" sz="2100">
                <a:solidFill>
                  <a:srgbClr val="344A59"/>
                </a:solidFill>
                <a:latin typeface="Mont"/>
              </a:rPr>
              <a:t>The Pandemic</a:t>
            </a:r>
          </a:p>
          <a:p>
            <a:pPr marL="453392" lvl="1" indent="-226696">
              <a:lnSpc>
                <a:spcPts val="3780"/>
              </a:lnSpc>
              <a:buFont typeface="Arial"/>
              <a:buChar char="•"/>
            </a:pPr>
            <a:r>
              <a:rPr lang="en-US" sz="2100">
                <a:solidFill>
                  <a:srgbClr val="344A59"/>
                </a:solidFill>
                <a:latin typeface="Mont"/>
              </a:rPr>
              <a:t>The Ecosystem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88442" y="3623077"/>
            <a:ext cx="7755558" cy="1624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200"/>
              </a:lnSpc>
            </a:pPr>
            <a:r>
              <a:rPr lang="en-US" sz="2100">
                <a:solidFill>
                  <a:srgbClr val="344A59"/>
                </a:solidFill>
                <a:latin typeface="Mont"/>
              </a:rPr>
              <a:t>This is a very important slide that elucidates the pain point your solution is looking to address, and the gap in the market which you are filling. 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-778204" y="8617007"/>
            <a:ext cx="2843123" cy="2843123"/>
            <a:chOff x="0" y="0"/>
            <a:chExt cx="6350000" cy="6350000"/>
          </a:xfrm>
        </p:grpSpPr>
        <p:sp>
          <p:nvSpPr>
            <p:cNvPr id="6" name="Freeform 6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33B2CF">
                <a:alpha val="64706"/>
              </a:srgbClr>
            </a:solidFill>
          </p:spPr>
        </p:sp>
      </p:grp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10085424" y="0"/>
            <a:ext cx="8202576" cy="8202576"/>
            <a:chOff x="0" y="0"/>
            <a:chExt cx="6350000" cy="6350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0" y="0"/>
                  </a:moveTo>
                  <a:cubicBezTo>
                    <a:pt x="0" y="3506470"/>
                    <a:pt x="2843530" y="6350000"/>
                    <a:pt x="6350000" y="6350000"/>
                  </a:cubicBezTo>
                  <a:lnTo>
                    <a:pt x="6350000" y="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44443" r="-5556"/>
              </a:stretch>
            </a:blipFill>
          </p:spPr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6779525" y="-2769228"/>
            <a:ext cx="5812908" cy="5812908"/>
            <a:chOff x="0" y="0"/>
            <a:chExt cx="1708150" cy="170815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708150" cy="1708150"/>
            </a:xfrm>
            <a:custGeom>
              <a:avLst/>
              <a:gdLst/>
              <a:ahLst/>
              <a:cxnLst/>
              <a:rect l="l" t="t" r="r" b="b"/>
              <a:pathLst>
                <a:path w="1708150" h="1708150">
                  <a:moveTo>
                    <a:pt x="853440" y="1708150"/>
                  </a:moveTo>
                  <a:cubicBezTo>
                    <a:pt x="383540" y="1708150"/>
                    <a:pt x="0" y="1324610"/>
                    <a:pt x="0" y="853440"/>
                  </a:cubicBezTo>
                  <a:cubicBezTo>
                    <a:pt x="0" y="383540"/>
                    <a:pt x="383540" y="0"/>
                    <a:pt x="853440" y="0"/>
                  </a:cubicBezTo>
                  <a:cubicBezTo>
                    <a:pt x="1324610" y="0"/>
                    <a:pt x="1706880" y="383540"/>
                    <a:pt x="1706880" y="853440"/>
                  </a:cubicBezTo>
                  <a:cubicBezTo>
                    <a:pt x="1708150" y="1324610"/>
                    <a:pt x="1324610" y="1708150"/>
                    <a:pt x="853440" y="1708150"/>
                  </a:cubicBezTo>
                  <a:close/>
                  <a:moveTo>
                    <a:pt x="853440" y="469900"/>
                  </a:moveTo>
                  <a:cubicBezTo>
                    <a:pt x="642620" y="469900"/>
                    <a:pt x="469900" y="642620"/>
                    <a:pt x="469900" y="853440"/>
                  </a:cubicBezTo>
                  <a:cubicBezTo>
                    <a:pt x="469900" y="1064260"/>
                    <a:pt x="642620" y="1236980"/>
                    <a:pt x="853440" y="1236980"/>
                  </a:cubicBezTo>
                  <a:cubicBezTo>
                    <a:pt x="1064260" y="1236980"/>
                    <a:pt x="1236980" y="1064260"/>
                    <a:pt x="1236980" y="853440"/>
                  </a:cubicBezTo>
                  <a:cubicBezTo>
                    <a:pt x="1236980" y="642620"/>
                    <a:pt x="1065530" y="469900"/>
                    <a:pt x="853440" y="469900"/>
                  </a:cubicBezTo>
                  <a:close/>
                </a:path>
              </a:pathLst>
            </a:custGeom>
            <a:solidFill>
              <a:srgbClr val="EBEBEB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2609932" y="6059739"/>
            <a:ext cx="3153560" cy="3153560"/>
            <a:chOff x="0" y="0"/>
            <a:chExt cx="6350000" cy="6350000"/>
          </a:xfrm>
        </p:grpSpPr>
        <p:sp>
          <p:nvSpPr>
            <p:cNvPr id="12" name="Freeform 12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33B2CF">
                <a:alpha val="64706"/>
              </a:srgbClr>
            </a:solidFill>
          </p:spPr>
        </p:sp>
      </p:grpSp>
      <p:grpSp>
        <p:nvGrpSpPr>
          <p:cNvPr id="13" name="Group 13"/>
          <p:cNvGrpSpPr/>
          <p:nvPr/>
        </p:nvGrpSpPr>
        <p:grpSpPr>
          <a:xfrm>
            <a:off x="10461269" y="6435290"/>
            <a:ext cx="772310" cy="772310"/>
            <a:chOff x="0" y="0"/>
            <a:chExt cx="6350000" cy="6350000"/>
          </a:xfrm>
        </p:grpSpPr>
        <p:sp>
          <p:nvSpPr>
            <p:cNvPr id="14" name="Freeform 14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DDDCE0">
                <a:alpha val="64706"/>
              </a:srgbClr>
            </a:solidFill>
          </p:spPr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631455" y="622593"/>
            <a:ext cx="419424" cy="419424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33B2CF">
                <a:alpha val="64706"/>
              </a:srgbClr>
            </a:solidFill>
          </p:spPr>
        </p:sp>
      </p:grp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15427539" y="1172569"/>
            <a:ext cx="1203916" cy="1203916"/>
            <a:chOff x="0" y="0"/>
            <a:chExt cx="1708150" cy="170815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708150" cy="1708150"/>
            </a:xfrm>
            <a:custGeom>
              <a:avLst/>
              <a:gdLst/>
              <a:ahLst/>
              <a:cxnLst/>
              <a:rect l="l" t="t" r="r" b="b"/>
              <a:pathLst>
                <a:path w="1708150" h="1708150">
                  <a:moveTo>
                    <a:pt x="853440" y="1708150"/>
                  </a:moveTo>
                  <a:cubicBezTo>
                    <a:pt x="383540" y="1708150"/>
                    <a:pt x="0" y="1324610"/>
                    <a:pt x="0" y="853440"/>
                  </a:cubicBezTo>
                  <a:cubicBezTo>
                    <a:pt x="0" y="383540"/>
                    <a:pt x="383540" y="0"/>
                    <a:pt x="853440" y="0"/>
                  </a:cubicBezTo>
                  <a:cubicBezTo>
                    <a:pt x="1324610" y="0"/>
                    <a:pt x="1706880" y="383540"/>
                    <a:pt x="1706880" y="853440"/>
                  </a:cubicBezTo>
                  <a:cubicBezTo>
                    <a:pt x="1708150" y="1324610"/>
                    <a:pt x="1324610" y="1708150"/>
                    <a:pt x="853440" y="1708150"/>
                  </a:cubicBezTo>
                  <a:close/>
                  <a:moveTo>
                    <a:pt x="853440" y="469900"/>
                  </a:moveTo>
                  <a:cubicBezTo>
                    <a:pt x="642620" y="469900"/>
                    <a:pt x="469900" y="642620"/>
                    <a:pt x="469900" y="853440"/>
                  </a:cubicBezTo>
                  <a:cubicBezTo>
                    <a:pt x="469900" y="1064260"/>
                    <a:pt x="642620" y="1236980"/>
                    <a:pt x="853440" y="1236980"/>
                  </a:cubicBezTo>
                  <a:cubicBezTo>
                    <a:pt x="1064260" y="1236980"/>
                    <a:pt x="1236980" y="1064260"/>
                    <a:pt x="1236980" y="853440"/>
                  </a:cubicBezTo>
                  <a:cubicBezTo>
                    <a:pt x="1236980" y="642620"/>
                    <a:pt x="1065530" y="469900"/>
                    <a:pt x="853440" y="469900"/>
                  </a:cubicBezTo>
                  <a:close/>
                </a:path>
              </a:pathLst>
            </a:custGeom>
            <a:solidFill>
              <a:srgbClr val="EBEBEB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7509569" y="5483394"/>
            <a:ext cx="8293155" cy="2158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4200"/>
              </a:lnSpc>
            </a:pPr>
            <a:r>
              <a:rPr lang="en-US" sz="2100">
                <a:solidFill>
                  <a:srgbClr val="344A59"/>
                </a:solidFill>
                <a:latin typeface="Mont"/>
              </a:rPr>
              <a:t>The solution slide is not meant for you to discuss your product, no! This slide is a direct follow-up slide to the problem, and it is meant to state the solution for the problem you are solving.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078556" y="9332495"/>
            <a:ext cx="576164" cy="5106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4557"/>
              </a:lnSpc>
            </a:pPr>
            <a:r>
              <a:rPr lang="en-US" sz="2100">
                <a:solidFill>
                  <a:srgbClr val="33B2CF"/>
                </a:solidFill>
                <a:latin typeface="Montaser Arabic extraLight"/>
              </a:rPr>
              <a:t>03</a:t>
            </a:r>
          </a:p>
        </p:txBody>
      </p:sp>
      <p:sp>
        <p:nvSpPr>
          <p:cNvPr id="8" name="AutoShape 8"/>
          <p:cNvSpPr/>
          <p:nvPr/>
        </p:nvSpPr>
        <p:spPr>
          <a:xfrm rot="5400000">
            <a:off x="12837500" y="4624388"/>
            <a:ext cx="9258300" cy="0"/>
          </a:xfrm>
          <a:prstGeom prst="line">
            <a:avLst/>
          </a:prstGeom>
          <a:ln w="9525" cap="rnd">
            <a:solidFill>
              <a:srgbClr val="58C1D4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TextBox 9"/>
          <p:cNvSpPr txBox="1"/>
          <p:nvPr/>
        </p:nvSpPr>
        <p:spPr>
          <a:xfrm>
            <a:off x="4226617" y="1433609"/>
            <a:ext cx="11200922" cy="740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</a:pPr>
            <a:r>
              <a:rPr lang="en-US" sz="5499" dirty="0">
                <a:solidFill>
                  <a:srgbClr val="225D68"/>
                </a:solidFill>
                <a:latin typeface="Mokoto" panose="020B0604020202020204" charset="0"/>
              </a:rPr>
              <a:t>SOLUTION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0630473" y="3718771"/>
            <a:ext cx="1025673" cy="1215613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7810439" y="3644321"/>
            <a:ext cx="627676" cy="1364513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4029301" y="3644321"/>
            <a:ext cx="627676" cy="1364513"/>
          </a:xfrm>
          <a:prstGeom prst="rect">
            <a:avLst/>
          </a:prstGeom>
        </p:spPr>
      </p:pic>
      <p:grpSp>
        <p:nvGrpSpPr>
          <p:cNvPr id="13" name="Group 13"/>
          <p:cNvGrpSpPr>
            <a:grpSpLocks noChangeAspect="1"/>
          </p:cNvGrpSpPr>
          <p:nvPr/>
        </p:nvGrpSpPr>
        <p:grpSpPr>
          <a:xfrm>
            <a:off x="-1877754" y="5721519"/>
            <a:ext cx="5812908" cy="5812908"/>
            <a:chOff x="0" y="0"/>
            <a:chExt cx="1708150" cy="170815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708150" cy="1708150"/>
            </a:xfrm>
            <a:custGeom>
              <a:avLst/>
              <a:gdLst/>
              <a:ahLst/>
              <a:cxnLst/>
              <a:rect l="l" t="t" r="r" b="b"/>
              <a:pathLst>
                <a:path w="1708150" h="1708150">
                  <a:moveTo>
                    <a:pt x="853440" y="1708150"/>
                  </a:moveTo>
                  <a:cubicBezTo>
                    <a:pt x="383540" y="1708150"/>
                    <a:pt x="0" y="1324610"/>
                    <a:pt x="0" y="853440"/>
                  </a:cubicBezTo>
                  <a:cubicBezTo>
                    <a:pt x="0" y="383540"/>
                    <a:pt x="383540" y="0"/>
                    <a:pt x="853440" y="0"/>
                  </a:cubicBezTo>
                  <a:cubicBezTo>
                    <a:pt x="1324610" y="0"/>
                    <a:pt x="1706880" y="383540"/>
                    <a:pt x="1706880" y="853440"/>
                  </a:cubicBezTo>
                  <a:cubicBezTo>
                    <a:pt x="1708150" y="1324610"/>
                    <a:pt x="1324610" y="1708150"/>
                    <a:pt x="853440" y="1708150"/>
                  </a:cubicBezTo>
                  <a:close/>
                  <a:moveTo>
                    <a:pt x="853440" y="469900"/>
                  </a:moveTo>
                  <a:cubicBezTo>
                    <a:pt x="642620" y="469900"/>
                    <a:pt x="469900" y="642620"/>
                    <a:pt x="469900" y="853440"/>
                  </a:cubicBezTo>
                  <a:cubicBezTo>
                    <a:pt x="469900" y="1064260"/>
                    <a:pt x="642620" y="1236980"/>
                    <a:pt x="853440" y="1236980"/>
                  </a:cubicBezTo>
                  <a:cubicBezTo>
                    <a:pt x="1064260" y="1236980"/>
                    <a:pt x="1236980" y="1064260"/>
                    <a:pt x="1236980" y="853440"/>
                  </a:cubicBezTo>
                  <a:cubicBezTo>
                    <a:pt x="1236980" y="642620"/>
                    <a:pt x="1065530" y="469900"/>
                    <a:pt x="853440" y="469900"/>
                  </a:cubicBezTo>
                  <a:close/>
                </a:path>
              </a:pathLst>
            </a:custGeom>
            <a:solidFill>
              <a:srgbClr val="EBEBEB"/>
            </a:solidFill>
          </p:spPr>
        </p:sp>
      </p:grpSp>
      <p:grpSp>
        <p:nvGrpSpPr>
          <p:cNvPr id="15" name="Group 15"/>
          <p:cNvGrpSpPr>
            <a:grpSpLocks noChangeAspect="1"/>
          </p:cNvGrpSpPr>
          <p:nvPr/>
        </p:nvGrpSpPr>
        <p:grpSpPr>
          <a:xfrm>
            <a:off x="472122" y="2042989"/>
            <a:ext cx="6377678" cy="6377653"/>
            <a:chOff x="0" y="0"/>
            <a:chExt cx="6350000" cy="634997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6"/>
              <a:stretch>
                <a:fillRect l="-24999" r="-24999"/>
              </a:stretch>
            </a:blipFill>
          </p:spPr>
        </p:sp>
      </p:grpSp>
      <p:grpSp>
        <p:nvGrpSpPr>
          <p:cNvPr id="17" name="Group 17"/>
          <p:cNvGrpSpPr/>
          <p:nvPr/>
        </p:nvGrpSpPr>
        <p:grpSpPr>
          <a:xfrm>
            <a:off x="16205873" y="8587084"/>
            <a:ext cx="2512029" cy="2512029"/>
            <a:chOff x="0" y="0"/>
            <a:chExt cx="6350000" cy="6350000"/>
          </a:xfrm>
        </p:grpSpPr>
        <p:sp>
          <p:nvSpPr>
            <p:cNvPr id="18" name="Freeform 18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33B2CF">
                <a:alpha val="64706"/>
              </a:srgbClr>
            </a:solidFill>
          </p:spPr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398101" y="3879622"/>
            <a:ext cx="7451508" cy="4002816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523651" y="4774720"/>
            <a:ext cx="155312" cy="221874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3839804" y="6631756"/>
            <a:ext cx="155312" cy="221874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5418162" y="6853630"/>
            <a:ext cx="155312" cy="22187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5573473" y="5803500"/>
            <a:ext cx="155312" cy="22187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7910447" y="7075504"/>
            <a:ext cx="155312" cy="221874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6581337" y="5581626"/>
            <a:ext cx="155312" cy="22187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5123855" y="4996594"/>
            <a:ext cx="155312" cy="22187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7755135" y="5359752"/>
            <a:ext cx="155312" cy="221874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11734800" y="2476500"/>
            <a:ext cx="3594014" cy="605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dirty="0">
                <a:solidFill>
                  <a:srgbClr val="344A59"/>
                </a:solidFill>
                <a:latin typeface="Mont"/>
              </a:rPr>
              <a:t>$ 1.4 Billion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353800" y="3162300"/>
            <a:ext cx="4114370" cy="883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dirty="0">
                <a:solidFill>
                  <a:srgbClr val="344A59"/>
                </a:solidFill>
                <a:latin typeface="Mont Bold"/>
              </a:rPr>
              <a:t>Total Available Market (TAM)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805527" y="4742471"/>
            <a:ext cx="3241087" cy="7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344A59"/>
                </a:solidFill>
                <a:latin typeface="Mont"/>
              </a:rPr>
              <a:t>$ 194 Million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841412" y="5403703"/>
            <a:ext cx="5124281" cy="883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>
                <a:solidFill>
                  <a:srgbClr val="344A59"/>
                </a:solidFill>
                <a:latin typeface="Mont Bold"/>
              </a:rPr>
              <a:t>Serviceable Available Market (SAM)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643596" y="7149291"/>
            <a:ext cx="3519914" cy="7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344A59"/>
                </a:solidFill>
                <a:latin typeface="Mont"/>
              </a:rPr>
              <a:t>$ 167 Million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254041" y="7876775"/>
            <a:ext cx="4711652" cy="883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>
                <a:solidFill>
                  <a:srgbClr val="344A59"/>
                </a:solidFill>
                <a:latin typeface="Mont Bold"/>
              </a:rPr>
              <a:t>Serviceable Obtainable Market (SOM)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475757" y="1958082"/>
            <a:ext cx="7991794" cy="740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699"/>
              </a:lnSpc>
            </a:pPr>
            <a:r>
              <a:rPr lang="en-US" sz="5499" dirty="0">
                <a:solidFill>
                  <a:srgbClr val="225D68"/>
                </a:solidFill>
                <a:latin typeface="Mokoto" panose="020B0604020202020204" charset="0"/>
              </a:rPr>
              <a:t>MARKET SIZE</a:t>
            </a:r>
          </a:p>
        </p:txBody>
      </p:sp>
      <p:grpSp>
        <p:nvGrpSpPr>
          <p:cNvPr id="18" name="Group 18"/>
          <p:cNvGrpSpPr>
            <a:grpSpLocks noChangeAspect="1"/>
          </p:cNvGrpSpPr>
          <p:nvPr/>
        </p:nvGrpSpPr>
        <p:grpSpPr>
          <a:xfrm>
            <a:off x="15046614" y="-3150696"/>
            <a:ext cx="5702152" cy="5702152"/>
            <a:chOff x="0" y="0"/>
            <a:chExt cx="1708150" cy="170815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708150" cy="1708150"/>
            </a:xfrm>
            <a:custGeom>
              <a:avLst/>
              <a:gdLst/>
              <a:ahLst/>
              <a:cxnLst/>
              <a:rect l="l" t="t" r="r" b="b"/>
              <a:pathLst>
                <a:path w="1708150" h="1708150">
                  <a:moveTo>
                    <a:pt x="853440" y="1708150"/>
                  </a:moveTo>
                  <a:cubicBezTo>
                    <a:pt x="383540" y="1708150"/>
                    <a:pt x="0" y="1324610"/>
                    <a:pt x="0" y="853440"/>
                  </a:cubicBezTo>
                  <a:cubicBezTo>
                    <a:pt x="0" y="383540"/>
                    <a:pt x="383540" y="0"/>
                    <a:pt x="853440" y="0"/>
                  </a:cubicBezTo>
                  <a:cubicBezTo>
                    <a:pt x="1324610" y="0"/>
                    <a:pt x="1706880" y="383540"/>
                    <a:pt x="1706880" y="853440"/>
                  </a:cubicBezTo>
                  <a:cubicBezTo>
                    <a:pt x="1708150" y="1324610"/>
                    <a:pt x="1324610" y="1708150"/>
                    <a:pt x="853440" y="1708150"/>
                  </a:cubicBezTo>
                  <a:close/>
                  <a:moveTo>
                    <a:pt x="853440" y="469900"/>
                  </a:moveTo>
                  <a:cubicBezTo>
                    <a:pt x="642620" y="469900"/>
                    <a:pt x="469900" y="642620"/>
                    <a:pt x="469900" y="853440"/>
                  </a:cubicBezTo>
                  <a:cubicBezTo>
                    <a:pt x="469900" y="1064260"/>
                    <a:pt x="642620" y="1236980"/>
                    <a:pt x="853440" y="1236980"/>
                  </a:cubicBezTo>
                  <a:cubicBezTo>
                    <a:pt x="1064260" y="1236980"/>
                    <a:pt x="1236980" y="1064260"/>
                    <a:pt x="1236980" y="853440"/>
                  </a:cubicBezTo>
                  <a:cubicBezTo>
                    <a:pt x="1236980" y="642620"/>
                    <a:pt x="1065530" y="469900"/>
                    <a:pt x="853440" y="469900"/>
                  </a:cubicBezTo>
                  <a:close/>
                </a:path>
              </a:pathLst>
            </a:custGeom>
            <a:solidFill>
              <a:srgbClr val="EBEBEB"/>
            </a:solidFill>
          </p:spPr>
        </p:sp>
      </p:grpSp>
      <p:grpSp>
        <p:nvGrpSpPr>
          <p:cNvPr id="20" name="Group 20"/>
          <p:cNvGrpSpPr>
            <a:grpSpLocks noChangeAspect="1"/>
          </p:cNvGrpSpPr>
          <p:nvPr/>
        </p:nvGrpSpPr>
        <p:grpSpPr>
          <a:xfrm>
            <a:off x="1028700" y="8656342"/>
            <a:ext cx="1203916" cy="1203916"/>
            <a:chOff x="0" y="0"/>
            <a:chExt cx="1708150" cy="170815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708150" cy="1708150"/>
            </a:xfrm>
            <a:custGeom>
              <a:avLst/>
              <a:gdLst/>
              <a:ahLst/>
              <a:cxnLst/>
              <a:rect l="l" t="t" r="r" b="b"/>
              <a:pathLst>
                <a:path w="1708150" h="1708150">
                  <a:moveTo>
                    <a:pt x="853440" y="1708150"/>
                  </a:moveTo>
                  <a:cubicBezTo>
                    <a:pt x="383540" y="1708150"/>
                    <a:pt x="0" y="1324610"/>
                    <a:pt x="0" y="853440"/>
                  </a:cubicBezTo>
                  <a:cubicBezTo>
                    <a:pt x="0" y="383540"/>
                    <a:pt x="383540" y="0"/>
                    <a:pt x="853440" y="0"/>
                  </a:cubicBezTo>
                  <a:cubicBezTo>
                    <a:pt x="1324610" y="0"/>
                    <a:pt x="1706880" y="383540"/>
                    <a:pt x="1706880" y="853440"/>
                  </a:cubicBezTo>
                  <a:cubicBezTo>
                    <a:pt x="1708150" y="1324610"/>
                    <a:pt x="1324610" y="1708150"/>
                    <a:pt x="853440" y="1708150"/>
                  </a:cubicBezTo>
                  <a:close/>
                  <a:moveTo>
                    <a:pt x="853440" y="469900"/>
                  </a:moveTo>
                  <a:cubicBezTo>
                    <a:pt x="642620" y="469900"/>
                    <a:pt x="469900" y="642620"/>
                    <a:pt x="469900" y="853440"/>
                  </a:cubicBezTo>
                  <a:cubicBezTo>
                    <a:pt x="469900" y="1064260"/>
                    <a:pt x="642620" y="1236980"/>
                    <a:pt x="853440" y="1236980"/>
                  </a:cubicBezTo>
                  <a:cubicBezTo>
                    <a:pt x="1064260" y="1236980"/>
                    <a:pt x="1236980" y="1064260"/>
                    <a:pt x="1236980" y="853440"/>
                  </a:cubicBezTo>
                  <a:cubicBezTo>
                    <a:pt x="1236980" y="642620"/>
                    <a:pt x="1065530" y="469900"/>
                    <a:pt x="853440" y="469900"/>
                  </a:cubicBezTo>
                  <a:close/>
                </a:path>
              </a:pathLst>
            </a:custGeom>
            <a:solidFill>
              <a:srgbClr val="33B2CF"/>
            </a:solidFill>
          </p:spPr>
        </p:sp>
      </p:grpSp>
      <p:grpSp>
        <p:nvGrpSpPr>
          <p:cNvPr id="22" name="Group 22"/>
          <p:cNvGrpSpPr/>
          <p:nvPr/>
        </p:nvGrpSpPr>
        <p:grpSpPr>
          <a:xfrm>
            <a:off x="16641676" y="9030986"/>
            <a:ext cx="2512029" cy="2512029"/>
            <a:chOff x="0" y="0"/>
            <a:chExt cx="6350000" cy="6350000"/>
          </a:xfrm>
        </p:grpSpPr>
        <p:sp>
          <p:nvSpPr>
            <p:cNvPr id="23" name="Freeform 2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33B2CF">
                <a:alpha val="64706"/>
              </a:srgbClr>
            </a:solidFill>
          </p:spPr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-1000237" y="5348281"/>
            <a:ext cx="5702152" cy="5702152"/>
            <a:chOff x="0" y="0"/>
            <a:chExt cx="1708150" cy="17081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708150" cy="1708150"/>
            </a:xfrm>
            <a:custGeom>
              <a:avLst/>
              <a:gdLst/>
              <a:ahLst/>
              <a:cxnLst/>
              <a:rect l="l" t="t" r="r" b="b"/>
              <a:pathLst>
                <a:path w="1708150" h="1708150">
                  <a:moveTo>
                    <a:pt x="853440" y="1708150"/>
                  </a:moveTo>
                  <a:cubicBezTo>
                    <a:pt x="383540" y="1708150"/>
                    <a:pt x="0" y="1324610"/>
                    <a:pt x="0" y="853440"/>
                  </a:cubicBezTo>
                  <a:cubicBezTo>
                    <a:pt x="0" y="383540"/>
                    <a:pt x="383540" y="0"/>
                    <a:pt x="853440" y="0"/>
                  </a:cubicBezTo>
                  <a:cubicBezTo>
                    <a:pt x="1324610" y="0"/>
                    <a:pt x="1706880" y="383540"/>
                    <a:pt x="1706880" y="853440"/>
                  </a:cubicBezTo>
                  <a:cubicBezTo>
                    <a:pt x="1708150" y="1324610"/>
                    <a:pt x="1324610" y="1708150"/>
                    <a:pt x="853440" y="1708150"/>
                  </a:cubicBezTo>
                  <a:close/>
                  <a:moveTo>
                    <a:pt x="853440" y="469900"/>
                  </a:moveTo>
                  <a:cubicBezTo>
                    <a:pt x="642620" y="469900"/>
                    <a:pt x="469900" y="642620"/>
                    <a:pt x="469900" y="853440"/>
                  </a:cubicBezTo>
                  <a:cubicBezTo>
                    <a:pt x="469900" y="1064260"/>
                    <a:pt x="642620" y="1236980"/>
                    <a:pt x="853440" y="1236980"/>
                  </a:cubicBezTo>
                  <a:cubicBezTo>
                    <a:pt x="1064260" y="1236980"/>
                    <a:pt x="1236980" y="1064260"/>
                    <a:pt x="1236980" y="853440"/>
                  </a:cubicBezTo>
                  <a:cubicBezTo>
                    <a:pt x="1236980" y="642620"/>
                    <a:pt x="1065530" y="469900"/>
                    <a:pt x="853440" y="469900"/>
                  </a:cubicBezTo>
                  <a:close/>
                </a:path>
              </a:pathLst>
            </a:custGeom>
            <a:solidFill>
              <a:srgbClr val="EBEBEB"/>
            </a:solidFill>
          </p:spPr>
        </p:sp>
      </p:grp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2240733" y="844417"/>
            <a:ext cx="3287984" cy="6682005"/>
            <a:chOff x="0" y="0"/>
            <a:chExt cx="5001260" cy="1016381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000993" cy="10163632"/>
            </a:xfrm>
            <a:custGeom>
              <a:avLst/>
              <a:gdLst/>
              <a:ahLst/>
              <a:cxnLst/>
              <a:rect l="l" t="t" r="r" b="b"/>
              <a:pathLst>
                <a:path w="5000993" h="10163632">
                  <a:moveTo>
                    <a:pt x="0" y="0"/>
                  </a:moveTo>
                  <a:lnTo>
                    <a:pt x="5000993" y="0"/>
                  </a:lnTo>
                  <a:lnTo>
                    <a:pt x="5000993" y="10163632"/>
                  </a:lnTo>
                  <a:lnTo>
                    <a:pt x="0" y="10163632"/>
                  </a:lnTo>
                  <a:close/>
                </a:path>
              </a:pathLst>
            </a:custGeom>
            <a:blipFill>
              <a:blip r:embed="rId2"/>
              <a:stretch>
                <a:fillRect l="-45" r="-45"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338760" y="288798"/>
              <a:ext cx="4330776" cy="9398000"/>
            </a:xfrm>
            <a:custGeom>
              <a:avLst/>
              <a:gdLst/>
              <a:ahLst/>
              <a:cxnLst/>
              <a:rect l="l" t="t" r="r" b="b"/>
              <a:pathLst>
                <a:path w="4330776" h="9398000">
                  <a:moveTo>
                    <a:pt x="3894366" y="9398000"/>
                  </a:moveTo>
                  <a:lnTo>
                    <a:pt x="436410" y="9398000"/>
                  </a:lnTo>
                  <a:cubicBezTo>
                    <a:pt x="195389" y="9398000"/>
                    <a:pt x="0" y="9202610"/>
                    <a:pt x="0" y="8961590"/>
                  </a:cubicBezTo>
                  <a:lnTo>
                    <a:pt x="0" y="436410"/>
                  </a:lnTo>
                  <a:cubicBezTo>
                    <a:pt x="0" y="195390"/>
                    <a:pt x="195389" y="0"/>
                    <a:pt x="436410" y="0"/>
                  </a:cubicBezTo>
                  <a:lnTo>
                    <a:pt x="861580" y="0"/>
                  </a:lnTo>
                  <a:cubicBezTo>
                    <a:pt x="902373" y="0"/>
                    <a:pt x="935444" y="33071"/>
                    <a:pt x="935444" y="73863"/>
                  </a:cubicBezTo>
                  <a:lnTo>
                    <a:pt x="935444" y="73863"/>
                  </a:lnTo>
                  <a:cubicBezTo>
                    <a:pt x="935444" y="225019"/>
                    <a:pt x="1057745" y="347688"/>
                    <a:pt x="1208913" y="348120"/>
                  </a:cubicBezTo>
                  <a:lnTo>
                    <a:pt x="3105874" y="353619"/>
                  </a:lnTo>
                  <a:cubicBezTo>
                    <a:pt x="3257651" y="354063"/>
                    <a:pt x="3380930" y="231140"/>
                    <a:pt x="3380930" y="79362"/>
                  </a:cubicBezTo>
                  <a:lnTo>
                    <a:pt x="3380930" y="73863"/>
                  </a:lnTo>
                  <a:cubicBezTo>
                    <a:pt x="3380930" y="33071"/>
                    <a:pt x="3414001" y="0"/>
                    <a:pt x="3454794" y="0"/>
                  </a:cubicBezTo>
                  <a:lnTo>
                    <a:pt x="3894366" y="0"/>
                  </a:lnTo>
                  <a:cubicBezTo>
                    <a:pt x="4135387" y="0"/>
                    <a:pt x="4330776" y="195390"/>
                    <a:pt x="4330776" y="436410"/>
                  </a:cubicBezTo>
                  <a:lnTo>
                    <a:pt x="4330776" y="8961603"/>
                  </a:lnTo>
                  <a:cubicBezTo>
                    <a:pt x="4330776" y="9202610"/>
                    <a:pt x="4135387" y="9398000"/>
                    <a:pt x="3894366" y="9398000"/>
                  </a:cubicBezTo>
                  <a:close/>
                </a:path>
              </a:pathLst>
            </a:custGeom>
            <a:blipFill>
              <a:blip r:embed="rId3"/>
              <a:stretch>
                <a:fillRect l="-145281" r="-226303" b="-44922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13026527" y="6787199"/>
            <a:ext cx="2824316" cy="2824316"/>
            <a:chOff x="0" y="0"/>
            <a:chExt cx="6350000" cy="6350000"/>
          </a:xfrm>
        </p:grpSpPr>
        <p:sp>
          <p:nvSpPr>
            <p:cNvPr id="8" name="Freeform 8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33B2CF">
                <a:alpha val="64706"/>
              </a:srgbClr>
            </a:solidFill>
          </p:spPr>
        </p:sp>
      </p:grpSp>
      <p:sp>
        <p:nvSpPr>
          <p:cNvPr id="9" name="TextBox 9"/>
          <p:cNvSpPr txBox="1"/>
          <p:nvPr/>
        </p:nvSpPr>
        <p:spPr>
          <a:xfrm>
            <a:off x="6714969" y="2046193"/>
            <a:ext cx="7991794" cy="17280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699"/>
              </a:lnSpc>
            </a:pPr>
            <a:r>
              <a:rPr lang="en-US" sz="5499" dirty="0">
                <a:solidFill>
                  <a:srgbClr val="225D68"/>
                </a:solidFill>
                <a:latin typeface="Mokoto" panose="020B0604020202020204" charset="0"/>
              </a:rPr>
              <a:t>PRODUCT OVERVIEW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823562" y="5715224"/>
            <a:ext cx="5044943" cy="24303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3392" lvl="1" indent="-226696">
              <a:lnSpc>
                <a:spcPts val="3780"/>
              </a:lnSpc>
              <a:buFont typeface="Arial"/>
              <a:buChar char="•"/>
            </a:pPr>
            <a:r>
              <a:rPr lang="en-US" sz="2100">
                <a:solidFill>
                  <a:srgbClr val="344A59"/>
                </a:solidFill>
                <a:latin typeface="Mont"/>
              </a:rPr>
              <a:t>The Society</a:t>
            </a:r>
          </a:p>
          <a:p>
            <a:pPr marL="453392" lvl="1" indent="-226696">
              <a:lnSpc>
                <a:spcPts val="3780"/>
              </a:lnSpc>
              <a:buFont typeface="Arial"/>
              <a:buChar char="•"/>
            </a:pPr>
            <a:r>
              <a:rPr lang="en-US" sz="2100">
                <a:solidFill>
                  <a:srgbClr val="344A59"/>
                </a:solidFill>
                <a:latin typeface="Mont"/>
              </a:rPr>
              <a:t>The Climate</a:t>
            </a:r>
          </a:p>
          <a:p>
            <a:pPr marL="453392" lvl="1" indent="-226696">
              <a:lnSpc>
                <a:spcPts val="3780"/>
              </a:lnSpc>
              <a:buFont typeface="Arial"/>
              <a:buChar char="•"/>
            </a:pPr>
            <a:r>
              <a:rPr lang="en-US" sz="2100">
                <a:solidFill>
                  <a:srgbClr val="344A59"/>
                </a:solidFill>
                <a:latin typeface="Mont"/>
              </a:rPr>
              <a:t>The Pandemic</a:t>
            </a:r>
          </a:p>
          <a:p>
            <a:pPr marL="453392" lvl="1" indent="-226696">
              <a:lnSpc>
                <a:spcPts val="3780"/>
              </a:lnSpc>
              <a:buFont typeface="Arial"/>
              <a:buChar char="•"/>
            </a:pPr>
            <a:r>
              <a:rPr lang="en-US" sz="2100">
                <a:solidFill>
                  <a:srgbClr val="344A59"/>
                </a:solidFill>
                <a:latin typeface="Mont"/>
              </a:rPr>
              <a:t>The Ecosystem</a:t>
            </a:r>
          </a:p>
          <a:p>
            <a:pPr marL="453392" lvl="1" indent="-226696">
              <a:lnSpc>
                <a:spcPts val="3780"/>
              </a:lnSpc>
              <a:buFont typeface="Arial"/>
              <a:buChar char="•"/>
            </a:pPr>
            <a:r>
              <a:rPr lang="en-US" sz="2100">
                <a:solidFill>
                  <a:srgbClr val="344A59"/>
                </a:solidFill>
                <a:latin typeface="Mont"/>
              </a:rPr>
              <a:t>The Rejuvenation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833087" y="3947294"/>
            <a:ext cx="7755558" cy="1624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200"/>
              </a:lnSpc>
            </a:pPr>
            <a:r>
              <a:rPr lang="en-US" sz="2100">
                <a:solidFill>
                  <a:srgbClr val="344A59"/>
                </a:solidFill>
                <a:latin typeface="Mont"/>
              </a:rPr>
              <a:t>Here you want to put mockups/screenshots of your product or best a link to a demo video. Instead of writing an epistle of how mighty your product is, you just show it. </a:t>
            </a:r>
          </a:p>
        </p:txBody>
      </p:sp>
      <p:grpSp>
        <p:nvGrpSpPr>
          <p:cNvPr id="12" name="Group 12"/>
          <p:cNvGrpSpPr>
            <a:grpSpLocks noChangeAspect="1"/>
          </p:cNvGrpSpPr>
          <p:nvPr/>
        </p:nvGrpSpPr>
        <p:grpSpPr>
          <a:xfrm>
            <a:off x="15427539" y="1172569"/>
            <a:ext cx="1203916" cy="1203916"/>
            <a:chOff x="0" y="0"/>
            <a:chExt cx="1708150" cy="170815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708150" cy="1708150"/>
            </a:xfrm>
            <a:custGeom>
              <a:avLst/>
              <a:gdLst/>
              <a:ahLst/>
              <a:cxnLst/>
              <a:rect l="l" t="t" r="r" b="b"/>
              <a:pathLst>
                <a:path w="1708150" h="1708150">
                  <a:moveTo>
                    <a:pt x="853440" y="1708150"/>
                  </a:moveTo>
                  <a:cubicBezTo>
                    <a:pt x="383540" y="1708150"/>
                    <a:pt x="0" y="1324610"/>
                    <a:pt x="0" y="853440"/>
                  </a:cubicBezTo>
                  <a:cubicBezTo>
                    <a:pt x="0" y="383540"/>
                    <a:pt x="383540" y="0"/>
                    <a:pt x="853440" y="0"/>
                  </a:cubicBezTo>
                  <a:cubicBezTo>
                    <a:pt x="1324610" y="0"/>
                    <a:pt x="1706880" y="383540"/>
                    <a:pt x="1706880" y="853440"/>
                  </a:cubicBezTo>
                  <a:cubicBezTo>
                    <a:pt x="1708150" y="1324610"/>
                    <a:pt x="1324610" y="1708150"/>
                    <a:pt x="853440" y="1708150"/>
                  </a:cubicBezTo>
                  <a:close/>
                  <a:moveTo>
                    <a:pt x="853440" y="469900"/>
                  </a:moveTo>
                  <a:cubicBezTo>
                    <a:pt x="642620" y="469900"/>
                    <a:pt x="469900" y="642620"/>
                    <a:pt x="469900" y="853440"/>
                  </a:cubicBezTo>
                  <a:cubicBezTo>
                    <a:pt x="469900" y="1064260"/>
                    <a:pt x="642620" y="1236980"/>
                    <a:pt x="853440" y="1236980"/>
                  </a:cubicBezTo>
                  <a:cubicBezTo>
                    <a:pt x="1064260" y="1236980"/>
                    <a:pt x="1236980" y="1064260"/>
                    <a:pt x="1236980" y="853440"/>
                  </a:cubicBezTo>
                  <a:cubicBezTo>
                    <a:pt x="1236980" y="642620"/>
                    <a:pt x="1065530" y="469900"/>
                    <a:pt x="853440" y="469900"/>
                  </a:cubicBezTo>
                  <a:close/>
                </a:path>
              </a:pathLst>
            </a:custGeom>
            <a:solidFill>
              <a:srgbClr val="EBEBEB"/>
            </a:solidFill>
          </p:spPr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368953" y="6312678"/>
            <a:ext cx="7691773" cy="2216889"/>
            <a:chOff x="0" y="0"/>
            <a:chExt cx="1878966" cy="54154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78966" cy="541547"/>
            </a:xfrm>
            <a:custGeom>
              <a:avLst/>
              <a:gdLst/>
              <a:ahLst/>
              <a:cxnLst/>
              <a:rect l="l" t="t" r="r" b="b"/>
              <a:pathLst>
                <a:path w="1878966" h="541547">
                  <a:moveTo>
                    <a:pt x="0" y="0"/>
                  </a:moveTo>
                  <a:lnTo>
                    <a:pt x="1878966" y="0"/>
                  </a:lnTo>
                  <a:lnTo>
                    <a:pt x="1878966" y="541547"/>
                  </a:lnTo>
                  <a:lnTo>
                    <a:pt x="0" y="541547"/>
                  </a:lnTo>
                  <a:close/>
                </a:path>
              </a:pathLst>
            </a:custGeom>
            <a:solidFill>
              <a:srgbClr val="225D68"/>
            </a:solidFill>
          </p:spPr>
        </p:sp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4842452" y="7557648"/>
            <a:ext cx="1159556" cy="971918"/>
          </a:xfrm>
          <a:prstGeom prst="rect">
            <a:avLst/>
          </a:prstGeom>
        </p:spPr>
      </p:pic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11991376" y="-1474683"/>
            <a:ext cx="5702152" cy="5702152"/>
            <a:chOff x="0" y="0"/>
            <a:chExt cx="1708150" cy="170815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708150" cy="1708150"/>
            </a:xfrm>
            <a:custGeom>
              <a:avLst/>
              <a:gdLst/>
              <a:ahLst/>
              <a:cxnLst/>
              <a:rect l="l" t="t" r="r" b="b"/>
              <a:pathLst>
                <a:path w="1708150" h="1708150">
                  <a:moveTo>
                    <a:pt x="853440" y="1708150"/>
                  </a:moveTo>
                  <a:cubicBezTo>
                    <a:pt x="383540" y="1708150"/>
                    <a:pt x="0" y="1324610"/>
                    <a:pt x="0" y="853440"/>
                  </a:cubicBezTo>
                  <a:cubicBezTo>
                    <a:pt x="0" y="383540"/>
                    <a:pt x="383540" y="0"/>
                    <a:pt x="853440" y="0"/>
                  </a:cubicBezTo>
                  <a:cubicBezTo>
                    <a:pt x="1324610" y="0"/>
                    <a:pt x="1706880" y="383540"/>
                    <a:pt x="1706880" y="853440"/>
                  </a:cubicBezTo>
                  <a:cubicBezTo>
                    <a:pt x="1708150" y="1324610"/>
                    <a:pt x="1324610" y="1708150"/>
                    <a:pt x="853440" y="1708150"/>
                  </a:cubicBezTo>
                  <a:close/>
                  <a:moveTo>
                    <a:pt x="853440" y="469900"/>
                  </a:moveTo>
                  <a:cubicBezTo>
                    <a:pt x="642620" y="469900"/>
                    <a:pt x="469900" y="642620"/>
                    <a:pt x="469900" y="853440"/>
                  </a:cubicBezTo>
                  <a:cubicBezTo>
                    <a:pt x="469900" y="1064260"/>
                    <a:pt x="642620" y="1236980"/>
                    <a:pt x="853440" y="1236980"/>
                  </a:cubicBezTo>
                  <a:cubicBezTo>
                    <a:pt x="1064260" y="1236980"/>
                    <a:pt x="1236980" y="1064260"/>
                    <a:pt x="1236980" y="853440"/>
                  </a:cubicBezTo>
                  <a:cubicBezTo>
                    <a:pt x="1236980" y="642620"/>
                    <a:pt x="1065530" y="469900"/>
                    <a:pt x="853440" y="469900"/>
                  </a:cubicBezTo>
                  <a:close/>
                </a:path>
              </a:pathLst>
            </a:custGeom>
            <a:solidFill>
              <a:srgbClr val="F8F8F8"/>
            </a:solidFill>
          </p:spPr>
        </p:sp>
      </p:grpSp>
      <p:sp>
        <p:nvSpPr>
          <p:cNvPr id="7" name="TextBox 7"/>
          <p:cNvSpPr txBox="1"/>
          <p:nvPr/>
        </p:nvSpPr>
        <p:spPr>
          <a:xfrm>
            <a:off x="6157439" y="2042890"/>
            <a:ext cx="12844870" cy="740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699"/>
              </a:lnSpc>
            </a:pPr>
            <a:r>
              <a:rPr lang="en-US" sz="5499" dirty="0">
                <a:solidFill>
                  <a:srgbClr val="344A59"/>
                </a:solidFill>
                <a:latin typeface="Mokoto" panose="020B0604020202020204" charset="0"/>
              </a:rPr>
              <a:t>Business Model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879755" y="7192543"/>
            <a:ext cx="4044802" cy="9187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165"/>
              </a:lnSpc>
            </a:pPr>
            <a:r>
              <a:rPr lang="en-US" sz="4404">
                <a:solidFill>
                  <a:srgbClr val="FFFFFF"/>
                </a:solidFill>
                <a:latin typeface="Mont Bold"/>
              </a:rPr>
              <a:t>67% - 82%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68408" y="7192515"/>
            <a:ext cx="3092317" cy="9183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162"/>
              </a:lnSpc>
            </a:pPr>
            <a:r>
              <a:rPr lang="en-US" sz="4401">
                <a:solidFill>
                  <a:srgbClr val="FFFFFF"/>
                </a:solidFill>
                <a:latin typeface="Mont Bold"/>
              </a:rPr>
              <a:t>$50 - $250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879755" y="6616627"/>
            <a:ext cx="4088652" cy="5047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99"/>
              </a:lnSpc>
            </a:pPr>
            <a:r>
              <a:rPr lang="en-US" sz="2499">
                <a:solidFill>
                  <a:srgbClr val="FFFFFF"/>
                </a:solidFill>
                <a:latin typeface="Mont Bold"/>
              </a:rPr>
              <a:t>Monthly Subscription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968408" y="6616627"/>
            <a:ext cx="2356519" cy="5047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99"/>
              </a:lnSpc>
            </a:pPr>
            <a:r>
              <a:rPr lang="en-US" sz="2499">
                <a:solidFill>
                  <a:srgbClr val="FFFFFF"/>
                </a:solidFill>
                <a:latin typeface="Mont Bold"/>
              </a:rPr>
              <a:t>Price</a:t>
            </a:r>
          </a:p>
        </p:txBody>
      </p:sp>
      <p:grpSp>
        <p:nvGrpSpPr>
          <p:cNvPr id="12" name="Group 12"/>
          <p:cNvGrpSpPr>
            <a:grpSpLocks noChangeAspect="1"/>
          </p:cNvGrpSpPr>
          <p:nvPr/>
        </p:nvGrpSpPr>
        <p:grpSpPr>
          <a:xfrm>
            <a:off x="0" y="3386066"/>
            <a:ext cx="5143500" cy="10287000"/>
            <a:chOff x="0" y="0"/>
            <a:chExt cx="3331210" cy="666242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331210" cy="6662420"/>
            </a:xfrm>
            <a:custGeom>
              <a:avLst/>
              <a:gdLst/>
              <a:ahLst/>
              <a:cxnLst/>
              <a:rect l="l" t="t" r="r" b="b"/>
              <a:pathLst>
                <a:path w="3331210" h="6662420">
                  <a:moveTo>
                    <a:pt x="0" y="3331210"/>
                  </a:moveTo>
                  <a:lnTo>
                    <a:pt x="0" y="0"/>
                  </a:lnTo>
                  <a:cubicBezTo>
                    <a:pt x="1840230" y="0"/>
                    <a:pt x="3331210" y="1490980"/>
                    <a:pt x="3331210" y="3331210"/>
                  </a:cubicBezTo>
                  <a:cubicBezTo>
                    <a:pt x="3331210" y="5171440"/>
                    <a:pt x="1840230" y="6662420"/>
                    <a:pt x="0" y="6662420"/>
                  </a:cubicBezTo>
                  <a:lnTo>
                    <a:pt x="0" y="3331210"/>
                  </a:lnTo>
                  <a:close/>
                </a:path>
              </a:pathLst>
            </a:custGeom>
            <a:blipFill>
              <a:blip r:embed="rId4"/>
              <a:stretch>
                <a:fillRect l="-185988" r="-185988"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>
            <a:off x="3525830" y="7849590"/>
            <a:ext cx="2843123" cy="2843123"/>
            <a:chOff x="0" y="0"/>
            <a:chExt cx="6350000" cy="6350000"/>
          </a:xfrm>
        </p:grpSpPr>
        <p:sp>
          <p:nvSpPr>
            <p:cNvPr id="15" name="Freeform 1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33B2CF">
                <a:alpha val="64706"/>
              </a:srgbClr>
            </a:solidFill>
          </p:spPr>
        </p:sp>
      </p:grpSp>
      <p:sp>
        <p:nvSpPr>
          <p:cNvPr id="16" name="TextBox 16"/>
          <p:cNvSpPr txBox="1"/>
          <p:nvPr/>
        </p:nvSpPr>
        <p:spPr>
          <a:xfrm>
            <a:off x="6368953" y="3518535"/>
            <a:ext cx="7901715" cy="1624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200"/>
              </a:lnSpc>
            </a:pPr>
            <a:r>
              <a:rPr lang="en-US" sz="2100">
                <a:solidFill>
                  <a:srgbClr val="344A59"/>
                </a:solidFill>
                <a:latin typeface="Mont"/>
              </a:rPr>
              <a:t>This is where you state clearly how your business will operate and generate revenue. Whether you have a subscription-based or recurring revenue model, etc.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348771"/>
            <a:ext cx="12844870" cy="740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699"/>
              </a:lnSpc>
            </a:pPr>
            <a:r>
              <a:rPr lang="en-US" sz="5499" dirty="0">
                <a:solidFill>
                  <a:srgbClr val="344A59"/>
                </a:solidFill>
                <a:latin typeface="Mokoto" panose="020B0604020202020204" charset="0"/>
              </a:rPr>
              <a:t>TRACTION</a:t>
            </a:r>
          </a:p>
        </p:txBody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15046614" y="-3150696"/>
            <a:ext cx="5702152" cy="5702152"/>
            <a:chOff x="0" y="0"/>
            <a:chExt cx="1708150" cy="170815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708150" cy="1708150"/>
            </a:xfrm>
            <a:custGeom>
              <a:avLst/>
              <a:gdLst/>
              <a:ahLst/>
              <a:cxnLst/>
              <a:rect l="l" t="t" r="r" b="b"/>
              <a:pathLst>
                <a:path w="1708150" h="1708150">
                  <a:moveTo>
                    <a:pt x="853440" y="1708150"/>
                  </a:moveTo>
                  <a:cubicBezTo>
                    <a:pt x="383540" y="1708150"/>
                    <a:pt x="0" y="1324610"/>
                    <a:pt x="0" y="853440"/>
                  </a:cubicBezTo>
                  <a:cubicBezTo>
                    <a:pt x="0" y="383540"/>
                    <a:pt x="383540" y="0"/>
                    <a:pt x="853440" y="0"/>
                  </a:cubicBezTo>
                  <a:cubicBezTo>
                    <a:pt x="1324610" y="0"/>
                    <a:pt x="1706880" y="383540"/>
                    <a:pt x="1706880" y="853440"/>
                  </a:cubicBezTo>
                  <a:cubicBezTo>
                    <a:pt x="1708150" y="1324610"/>
                    <a:pt x="1324610" y="1708150"/>
                    <a:pt x="853440" y="1708150"/>
                  </a:cubicBezTo>
                  <a:close/>
                  <a:moveTo>
                    <a:pt x="853440" y="469900"/>
                  </a:moveTo>
                  <a:cubicBezTo>
                    <a:pt x="642620" y="469900"/>
                    <a:pt x="469900" y="642620"/>
                    <a:pt x="469900" y="853440"/>
                  </a:cubicBezTo>
                  <a:cubicBezTo>
                    <a:pt x="469900" y="1064260"/>
                    <a:pt x="642620" y="1236980"/>
                    <a:pt x="853440" y="1236980"/>
                  </a:cubicBezTo>
                  <a:cubicBezTo>
                    <a:pt x="1064260" y="1236980"/>
                    <a:pt x="1236980" y="1064260"/>
                    <a:pt x="1236980" y="853440"/>
                  </a:cubicBezTo>
                  <a:cubicBezTo>
                    <a:pt x="1236980" y="642620"/>
                    <a:pt x="1065530" y="469900"/>
                    <a:pt x="853440" y="469900"/>
                  </a:cubicBezTo>
                  <a:close/>
                </a:path>
              </a:pathLst>
            </a:custGeom>
            <a:solidFill>
              <a:srgbClr val="EBEBEB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10073050" y="2019247"/>
            <a:ext cx="7186250" cy="7239053"/>
            <a:chOff x="0" y="0"/>
            <a:chExt cx="9581666" cy="9652070"/>
          </a:xfrm>
        </p:grpSpPr>
        <p:sp>
          <p:nvSpPr>
            <p:cNvPr id="6" name="TextBox 6"/>
            <p:cNvSpPr txBox="1"/>
            <p:nvPr/>
          </p:nvSpPr>
          <p:spPr>
            <a:xfrm>
              <a:off x="577316" y="9256979"/>
              <a:ext cx="1620783" cy="3950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28"/>
                </a:lnSpc>
              </a:pPr>
              <a:r>
                <a:rPr lang="en-US" sz="1663">
                  <a:solidFill>
                    <a:srgbClr val="000000"/>
                  </a:solidFill>
                  <a:latin typeface="Telegraf"/>
                </a:rPr>
                <a:t>Wed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2423208" y="9256979"/>
              <a:ext cx="1620783" cy="3950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28"/>
                </a:lnSpc>
              </a:pPr>
              <a:r>
                <a:rPr lang="en-US" sz="1663">
                  <a:solidFill>
                    <a:srgbClr val="000000"/>
                  </a:solidFill>
                  <a:latin typeface="Telegraf"/>
                </a:rPr>
                <a:t>Thu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4269099" y="9256979"/>
              <a:ext cx="1620783" cy="3950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28"/>
                </a:lnSpc>
              </a:pPr>
              <a:r>
                <a:rPr lang="en-US" sz="1663">
                  <a:solidFill>
                    <a:srgbClr val="000000"/>
                  </a:solidFill>
                  <a:latin typeface="Telegraf"/>
                </a:rPr>
                <a:t>Fri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6114991" y="9256979"/>
              <a:ext cx="1620783" cy="3950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28"/>
                </a:lnSpc>
              </a:pPr>
              <a:r>
                <a:rPr lang="en-US" sz="1663">
                  <a:solidFill>
                    <a:srgbClr val="000000"/>
                  </a:solidFill>
                  <a:latin typeface="Telegraf"/>
                </a:rPr>
                <a:t>Sat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960883" y="9256979"/>
              <a:ext cx="1620783" cy="3950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28"/>
                </a:lnSpc>
              </a:pPr>
              <a:r>
                <a:rPr lang="en-US" sz="1663">
                  <a:solidFill>
                    <a:srgbClr val="000000"/>
                  </a:solidFill>
                  <a:latin typeface="Telegraf"/>
                </a:rPr>
                <a:t>Sun</a:t>
              </a:r>
            </a:p>
          </p:txBody>
        </p:sp>
        <p:grpSp>
          <p:nvGrpSpPr>
            <p:cNvPr id="11" name="Group 11"/>
            <p:cNvGrpSpPr>
              <a:grpSpLocks noChangeAspect="1"/>
            </p:cNvGrpSpPr>
            <p:nvPr/>
          </p:nvGrpSpPr>
          <p:grpSpPr>
            <a:xfrm>
              <a:off x="577316" y="168970"/>
              <a:ext cx="9004350" cy="9004350"/>
              <a:chOff x="0" y="0"/>
              <a:chExt cx="10287000" cy="1028700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-6350"/>
                <a:ext cx="10287000" cy="12700"/>
              </a:xfrm>
              <a:custGeom>
                <a:avLst/>
                <a:gdLst/>
                <a:ahLst/>
                <a:cxnLst/>
                <a:rect l="l" t="t" r="r" b="b"/>
                <a:pathLst>
                  <a:path w="10287000" h="12700">
                    <a:moveTo>
                      <a:pt x="0" y="0"/>
                    </a:moveTo>
                    <a:lnTo>
                      <a:pt x="10287000" y="0"/>
                    </a:lnTo>
                    <a:lnTo>
                      <a:pt x="10287000" y="12700"/>
                    </a:lnTo>
                    <a:lnTo>
                      <a:pt x="0" y="1270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id="13" name="Freeform 13"/>
              <p:cNvSpPr/>
              <p:nvPr/>
            </p:nvSpPr>
            <p:spPr>
              <a:xfrm>
                <a:off x="0" y="2051050"/>
                <a:ext cx="10287000" cy="12700"/>
              </a:xfrm>
              <a:custGeom>
                <a:avLst/>
                <a:gdLst/>
                <a:ahLst/>
                <a:cxnLst/>
                <a:rect l="l" t="t" r="r" b="b"/>
                <a:pathLst>
                  <a:path w="10287000" h="12700">
                    <a:moveTo>
                      <a:pt x="0" y="0"/>
                    </a:moveTo>
                    <a:lnTo>
                      <a:pt x="10287000" y="0"/>
                    </a:lnTo>
                    <a:lnTo>
                      <a:pt x="10287000" y="12700"/>
                    </a:lnTo>
                    <a:lnTo>
                      <a:pt x="0" y="1270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id="14" name="Freeform 14"/>
              <p:cNvSpPr/>
              <p:nvPr/>
            </p:nvSpPr>
            <p:spPr>
              <a:xfrm>
                <a:off x="0" y="4108450"/>
                <a:ext cx="10287000" cy="12700"/>
              </a:xfrm>
              <a:custGeom>
                <a:avLst/>
                <a:gdLst/>
                <a:ahLst/>
                <a:cxnLst/>
                <a:rect l="l" t="t" r="r" b="b"/>
                <a:pathLst>
                  <a:path w="10287000" h="12700">
                    <a:moveTo>
                      <a:pt x="0" y="0"/>
                    </a:moveTo>
                    <a:lnTo>
                      <a:pt x="10287000" y="0"/>
                    </a:lnTo>
                    <a:lnTo>
                      <a:pt x="10287000" y="12700"/>
                    </a:lnTo>
                    <a:lnTo>
                      <a:pt x="0" y="1270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id="15" name="Freeform 15"/>
              <p:cNvSpPr/>
              <p:nvPr/>
            </p:nvSpPr>
            <p:spPr>
              <a:xfrm>
                <a:off x="0" y="6165850"/>
                <a:ext cx="10287000" cy="12700"/>
              </a:xfrm>
              <a:custGeom>
                <a:avLst/>
                <a:gdLst/>
                <a:ahLst/>
                <a:cxnLst/>
                <a:rect l="l" t="t" r="r" b="b"/>
                <a:pathLst>
                  <a:path w="10287000" h="12700">
                    <a:moveTo>
                      <a:pt x="0" y="0"/>
                    </a:moveTo>
                    <a:lnTo>
                      <a:pt x="10287000" y="0"/>
                    </a:lnTo>
                    <a:lnTo>
                      <a:pt x="10287000" y="12700"/>
                    </a:lnTo>
                    <a:lnTo>
                      <a:pt x="0" y="1270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id="16" name="Freeform 16"/>
              <p:cNvSpPr/>
              <p:nvPr/>
            </p:nvSpPr>
            <p:spPr>
              <a:xfrm>
                <a:off x="0" y="8223250"/>
                <a:ext cx="10287000" cy="12700"/>
              </a:xfrm>
              <a:custGeom>
                <a:avLst/>
                <a:gdLst/>
                <a:ahLst/>
                <a:cxnLst/>
                <a:rect l="l" t="t" r="r" b="b"/>
                <a:pathLst>
                  <a:path w="10287000" h="12700">
                    <a:moveTo>
                      <a:pt x="0" y="0"/>
                    </a:moveTo>
                    <a:lnTo>
                      <a:pt x="10287000" y="0"/>
                    </a:lnTo>
                    <a:lnTo>
                      <a:pt x="10287000" y="12700"/>
                    </a:lnTo>
                    <a:lnTo>
                      <a:pt x="0" y="1270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id="17" name="Freeform 17"/>
              <p:cNvSpPr/>
              <p:nvPr/>
            </p:nvSpPr>
            <p:spPr>
              <a:xfrm>
                <a:off x="0" y="10280650"/>
                <a:ext cx="10287000" cy="12700"/>
              </a:xfrm>
              <a:custGeom>
                <a:avLst/>
                <a:gdLst/>
                <a:ahLst/>
                <a:cxnLst/>
                <a:rect l="l" t="t" r="r" b="b"/>
                <a:pathLst>
                  <a:path w="10287000" h="12700">
                    <a:moveTo>
                      <a:pt x="0" y="0"/>
                    </a:moveTo>
                    <a:lnTo>
                      <a:pt x="10287000" y="0"/>
                    </a:lnTo>
                    <a:lnTo>
                      <a:pt x="10287000" y="12700"/>
                    </a:lnTo>
                    <a:lnTo>
                      <a:pt x="0" y="1270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</p:grpSp>
        <p:sp>
          <p:nvSpPr>
            <p:cNvPr id="18" name="TextBox 18"/>
            <p:cNvSpPr txBox="1"/>
            <p:nvPr/>
          </p:nvSpPr>
          <p:spPr>
            <a:xfrm>
              <a:off x="17045" y="-57150"/>
              <a:ext cx="419462" cy="3950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328"/>
                </a:lnSpc>
              </a:pPr>
              <a:r>
                <a:rPr lang="en-US" sz="1663">
                  <a:solidFill>
                    <a:srgbClr val="000000"/>
                  </a:solidFill>
                  <a:latin typeface="Telegraf"/>
                </a:rPr>
                <a:t>25 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1743720"/>
              <a:ext cx="436507" cy="3950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328"/>
                </a:lnSpc>
              </a:pPr>
              <a:r>
                <a:rPr lang="en-US" sz="1663">
                  <a:solidFill>
                    <a:srgbClr val="000000"/>
                  </a:solidFill>
                  <a:latin typeface="Telegraf"/>
                </a:rPr>
                <a:t>20 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3549" y="3544590"/>
              <a:ext cx="372958" cy="3950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328"/>
                </a:lnSpc>
              </a:pPr>
              <a:r>
                <a:rPr lang="en-US" sz="1663">
                  <a:solidFill>
                    <a:srgbClr val="000000"/>
                  </a:solidFill>
                  <a:latin typeface="Telegraf"/>
                </a:rPr>
                <a:t>15 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46504" y="5345460"/>
              <a:ext cx="390003" cy="3950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328"/>
                </a:lnSpc>
              </a:pPr>
              <a:r>
                <a:rPr lang="en-US" sz="1663">
                  <a:solidFill>
                    <a:srgbClr val="000000"/>
                  </a:solidFill>
                  <a:latin typeface="Telegraf"/>
                </a:rPr>
                <a:t>10 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95650" y="7146330"/>
              <a:ext cx="240857" cy="3950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328"/>
                </a:lnSpc>
              </a:pPr>
              <a:r>
                <a:rPr lang="en-US" sz="1663">
                  <a:solidFill>
                    <a:srgbClr val="000000"/>
                  </a:solidFill>
                  <a:latin typeface="Telegraf"/>
                </a:rPr>
                <a:t>5 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78605" y="8947200"/>
              <a:ext cx="257902" cy="3950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328"/>
                </a:lnSpc>
              </a:pPr>
              <a:r>
                <a:rPr lang="en-US" sz="1663">
                  <a:solidFill>
                    <a:srgbClr val="000000"/>
                  </a:solidFill>
                  <a:latin typeface="Telegraf"/>
                </a:rPr>
                <a:t>0 </a:t>
              </a:r>
            </a:p>
          </p:txBody>
        </p:sp>
        <p:grpSp>
          <p:nvGrpSpPr>
            <p:cNvPr id="24" name="Group 24"/>
            <p:cNvGrpSpPr>
              <a:grpSpLocks noChangeAspect="1"/>
            </p:cNvGrpSpPr>
            <p:nvPr/>
          </p:nvGrpSpPr>
          <p:grpSpPr>
            <a:xfrm>
              <a:off x="577316" y="168970"/>
              <a:ext cx="9004350" cy="9004350"/>
              <a:chOff x="0" y="0"/>
              <a:chExt cx="10287000" cy="10287000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9049385"/>
                <a:ext cx="600287" cy="1237615"/>
              </a:xfrm>
              <a:custGeom>
                <a:avLst/>
                <a:gdLst/>
                <a:ahLst/>
                <a:cxnLst/>
                <a:rect l="l" t="t" r="r" b="b"/>
                <a:pathLst>
                  <a:path w="600287" h="1237615">
                    <a:moveTo>
                      <a:pt x="0" y="1237615"/>
                    </a:moveTo>
                    <a:lnTo>
                      <a:pt x="0" y="48023"/>
                    </a:lnTo>
                    <a:lnTo>
                      <a:pt x="0" y="48023"/>
                    </a:lnTo>
                    <a:cubicBezTo>
                      <a:pt x="0" y="35287"/>
                      <a:pt x="5059" y="23072"/>
                      <a:pt x="14065" y="14066"/>
                    </a:cubicBezTo>
                    <a:cubicBezTo>
                      <a:pt x="23071" y="5059"/>
                      <a:pt x="35286" y="0"/>
                      <a:pt x="48023" y="0"/>
                    </a:cubicBezTo>
                    <a:lnTo>
                      <a:pt x="552264" y="0"/>
                    </a:lnTo>
                    <a:cubicBezTo>
                      <a:pt x="565000" y="0"/>
                      <a:pt x="577215" y="5059"/>
                      <a:pt x="586221" y="14066"/>
                    </a:cubicBezTo>
                    <a:cubicBezTo>
                      <a:pt x="595227" y="23072"/>
                      <a:pt x="600287" y="35287"/>
                      <a:pt x="600287" y="48023"/>
                    </a:cubicBezTo>
                    <a:lnTo>
                      <a:pt x="600287" y="1237615"/>
                    </a:lnTo>
                    <a:close/>
                  </a:path>
                </a:pathLst>
              </a:custGeom>
              <a:solidFill>
                <a:srgbClr val="DDDCE0"/>
              </a:solidFill>
            </p:spPr>
          </p:sp>
          <p:sp>
            <p:nvSpPr>
              <p:cNvPr id="26" name="Freeform 26"/>
              <p:cNvSpPr/>
              <p:nvPr/>
            </p:nvSpPr>
            <p:spPr>
              <a:xfrm>
                <a:off x="2108835" y="6988810"/>
                <a:ext cx="600287" cy="3298190"/>
              </a:xfrm>
              <a:custGeom>
                <a:avLst/>
                <a:gdLst/>
                <a:ahLst/>
                <a:cxnLst/>
                <a:rect l="l" t="t" r="r" b="b"/>
                <a:pathLst>
                  <a:path w="600287" h="3298190">
                    <a:moveTo>
                      <a:pt x="0" y="3298190"/>
                    </a:moveTo>
                    <a:lnTo>
                      <a:pt x="0" y="48023"/>
                    </a:lnTo>
                    <a:cubicBezTo>
                      <a:pt x="0" y="35287"/>
                      <a:pt x="5059" y="23072"/>
                      <a:pt x="14065" y="14066"/>
                    </a:cubicBezTo>
                    <a:cubicBezTo>
                      <a:pt x="23071" y="5059"/>
                      <a:pt x="35286" y="0"/>
                      <a:pt x="48023" y="0"/>
                    </a:cubicBezTo>
                    <a:lnTo>
                      <a:pt x="552264" y="0"/>
                    </a:lnTo>
                    <a:cubicBezTo>
                      <a:pt x="565000" y="0"/>
                      <a:pt x="577215" y="5059"/>
                      <a:pt x="586221" y="14066"/>
                    </a:cubicBezTo>
                    <a:cubicBezTo>
                      <a:pt x="595227" y="23072"/>
                      <a:pt x="600287" y="35287"/>
                      <a:pt x="600287" y="48023"/>
                    </a:cubicBezTo>
                    <a:lnTo>
                      <a:pt x="600287" y="3298190"/>
                    </a:lnTo>
                    <a:close/>
                  </a:path>
                </a:pathLst>
              </a:custGeom>
              <a:solidFill>
                <a:srgbClr val="DDDCE0"/>
              </a:solidFill>
            </p:spPr>
          </p:sp>
          <p:sp>
            <p:nvSpPr>
              <p:cNvPr id="27" name="Freeform 27"/>
              <p:cNvSpPr/>
              <p:nvPr/>
            </p:nvSpPr>
            <p:spPr>
              <a:xfrm>
                <a:off x="4217670" y="4108450"/>
                <a:ext cx="600287" cy="6178550"/>
              </a:xfrm>
              <a:custGeom>
                <a:avLst/>
                <a:gdLst/>
                <a:ahLst/>
                <a:cxnLst/>
                <a:rect l="l" t="t" r="r" b="b"/>
                <a:pathLst>
                  <a:path w="600287" h="6178550">
                    <a:moveTo>
                      <a:pt x="0" y="6178550"/>
                    </a:moveTo>
                    <a:lnTo>
                      <a:pt x="0" y="48023"/>
                    </a:lnTo>
                    <a:cubicBezTo>
                      <a:pt x="0" y="35287"/>
                      <a:pt x="5059" y="23072"/>
                      <a:pt x="14065" y="14065"/>
                    </a:cubicBezTo>
                    <a:cubicBezTo>
                      <a:pt x="23072" y="5059"/>
                      <a:pt x="35287" y="0"/>
                      <a:pt x="48023" y="0"/>
                    </a:cubicBezTo>
                    <a:lnTo>
                      <a:pt x="552264" y="0"/>
                    </a:lnTo>
                    <a:cubicBezTo>
                      <a:pt x="565000" y="0"/>
                      <a:pt x="577215" y="5059"/>
                      <a:pt x="586221" y="14065"/>
                    </a:cubicBezTo>
                    <a:cubicBezTo>
                      <a:pt x="595227" y="23072"/>
                      <a:pt x="600287" y="35287"/>
                      <a:pt x="600287" y="48023"/>
                    </a:cubicBezTo>
                    <a:lnTo>
                      <a:pt x="600287" y="6178550"/>
                    </a:lnTo>
                    <a:close/>
                  </a:path>
                </a:pathLst>
              </a:custGeom>
              <a:solidFill>
                <a:srgbClr val="DDDCE0"/>
              </a:solidFill>
            </p:spPr>
          </p:sp>
          <p:sp>
            <p:nvSpPr>
              <p:cNvPr id="28" name="Freeform 28"/>
              <p:cNvSpPr/>
              <p:nvPr/>
            </p:nvSpPr>
            <p:spPr>
              <a:xfrm>
                <a:off x="6326505" y="2874010"/>
                <a:ext cx="600287" cy="7412990"/>
              </a:xfrm>
              <a:custGeom>
                <a:avLst/>
                <a:gdLst/>
                <a:ahLst/>
                <a:cxnLst/>
                <a:rect l="l" t="t" r="r" b="b"/>
                <a:pathLst>
                  <a:path w="600287" h="7412990">
                    <a:moveTo>
                      <a:pt x="0" y="7412990"/>
                    </a:moveTo>
                    <a:lnTo>
                      <a:pt x="0" y="48023"/>
                    </a:lnTo>
                    <a:cubicBezTo>
                      <a:pt x="0" y="35286"/>
                      <a:pt x="5060" y="23071"/>
                      <a:pt x="14066" y="14066"/>
                    </a:cubicBezTo>
                    <a:cubicBezTo>
                      <a:pt x="23072" y="5060"/>
                      <a:pt x="35287" y="0"/>
                      <a:pt x="48023" y="0"/>
                    </a:cubicBezTo>
                    <a:lnTo>
                      <a:pt x="552263" y="0"/>
                    </a:lnTo>
                    <a:cubicBezTo>
                      <a:pt x="565000" y="0"/>
                      <a:pt x="577215" y="5059"/>
                      <a:pt x="586221" y="14065"/>
                    </a:cubicBezTo>
                    <a:cubicBezTo>
                      <a:pt x="595228" y="23071"/>
                      <a:pt x="600287" y="35286"/>
                      <a:pt x="600287" y="48023"/>
                    </a:cubicBezTo>
                    <a:lnTo>
                      <a:pt x="600287" y="7412990"/>
                    </a:lnTo>
                    <a:close/>
                  </a:path>
                </a:pathLst>
              </a:custGeom>
              <a:solidFill>
                <a:srgbClr val="DDDCE0"/>
              </a:solidFill>
            </p:spPr>
          </p:sp>
          <p:sp>
            <p:nvSpPr>
              <p:cNvPr id="29" name="Freeform 29"/>
              <p:cNvSpPr/>
              <p:nvPr/>
            </p:nvSpPr>
            <p:spPr>
              <a:xfrm>
                <a:off x="8435340" y="1228090"/>
                <a:ext cx="600287" cy="9058910"/>
              </a:xfrm>
              <a:custGeom>
                <a:avLst/>
                <a:gdLst/>
                <a:ahLst/>
                <a:cxnLst/>
                <a:rect l="l" t="t" r="r" b="b"/>
                <a:pathLst>
                  <a:path w="600287" h="9058910">
                    <a:moveTo>
                      <a:pt x="0" y="9058910"/>
                    </a:moveTo>
                    <a:lnTo>
                      <a:pt x="0" y="48023"/>
                    </a:lnTo>
                    <a:cubicBezTo>
                      <a:pt x="0" y="21501"/>
                      <a:pt x="21500" y="0"/>
                      <a:pt x="48023" y="0"/>
                    </a:cubicBezTo>
                    <a:lnTo>
                      <a:pt x="552264" y="0"/>
                    </a:lnTo>
                    <a:cubicBezTo>
                      <a:pt x="578787" y="0"/>
                      <a:pt x="600287" y="21501"/>
                      <a:pt x="600287" y="48023"/>
                    </a:cubicBezTo>
                    <a:lnTo>
                      <a:pt x="600287" y="9058910"/>
                    </a:lnTo>
                    <a:close/>
                  </a:path>
                </a:pathLst>
              </a:custGeom>
              <a:solidFill>
                <a:srgbClr val="DDDCE0"/>
              </a:solidFill>
            </p:spPr>
          </p:sp>
          <p:sp>
            <p:nvSpPr>
              <p:cNvPr id="30" name="Freeform 30"/>
              <p:cNvSpPr/>
              <p:nvPr/>
            </p:nvSpPr>
            <p:spPr>
              <a:xfrm>
                <a:off x="625687" y="7811770"/>
                <a:ext cx="600287" cy="2475230"/>
              </a:xfrm>
              <a:custGeom>
                <a:avLst/>
                <a:gdLst/>
                <a:ahLst/>
                <a:cxnLst/>
                <a:rect l="l" t="t" r="r" b="b"/>
                <a:pathLst>
                  <a:path w="600287" h="2475230">
                    <a:moveTo>
                      <a:pt x="0" y="2475230"/>
                    </a:moveTo>
                    <a:lnTo>
                      <a:pt x="0" y="48023"/>
                    </a:lnTo>
                    <a:cubicBezTo>
                      <a:pt x="0" y="35287"/>
                      <a:pt x="5059" y="23072"/>
                      <a:pt x="14065" y="14065"/>
                    </a:cubicBezTo>
                    <a:cubicBezTo>
                      <a:pt x="23071" y="5059"/>
                      <a:pt x="35286" y="0"/>
                      <a:pt x="48023" y="0"/>
                    </a:cubicBezTo>
                    <a:lnTo>
                      <a:pt x="552263" y="0"/>
                    </a:lnTo>
                    <a:cubicBezTo>
                      <a:pt x="565000" y="0"/>
                      <a:pt x="577215" y="5059"/>
                      <a:pt x="586221" y="14065"/>
                    </a:cubicBezTo>
                    <a:cubicBezTo>
                      <a:pt x="595227" y="23072"/>
                      <a:pt x="600286" y="35287"/>
                      <a:pt x="600286" y="48023"/>
                    </a:cubicBezTo>
                    <a:lnTo>
                      <a:pt x="600286" y="2475230"/>
                    </a:lnTo>
                    <a:close/>
                  </a:path>
                </a:pathLst>
              </a:custGeom>
              <a:solidFill>
                <a:srgbClr val="33B2CF"/>
              </a:solidFill>
            </p:spPr>
          </p:sp>
          <p:sp>
            <p:nvSpPr>
              <p:cNvPr id="31" name="Freeform 31"/>
              <p:cNvSpPr/>
              <p:nvPr/>
            </p:nvSpPr>
            <p:spPr>
              <a:xfrm>
                <a:off x="2734521" y="6988810"/>
                <a:ext cx="600287" cy="3298190"/>
              </a:xfrm>
              <a:custGeom>
                <a:avLst/>
                <a:gdLst/>
                <a:ahLst/>
                <a:cxnLst/>
                <a:rect l="l" t="t" r="r" b="b"/>
                <a:pathLst>
                  <a:path w="600287" h="3298190">
                    <a:moveTo>
                      <a:pt x="1" y="3298190"/>
                    </a:moveTo>
                    <a:lnTo>
                      <a:pt x="1" y="48023"/>
                    </a:lnTo>
                    <a:cubicBezTo>
                      <a:pt x="0" y="35287"/>
                      <a:pt x="5060" y="23072"/>
                      <a:pt x="14066" y="14066"/>
                    </a:cubicBezTo>
                    <a:cubicBezTo>
                      <a:pt x="23072" y="5059"/>
                      <a:pt x="35287" y="0"/>
                      <a:pt x="48024" y="0"/>
                    </a:cubicBezTo>
                    <a:lnTo>
                      <a:pt x="552264" y="0"/>
                    </a:lnTo>
                    <a:cubicBezTo>
                      <a:pt x="565001" y="0"/>
                      <a:pt x="577216" y="5059"/>
                      <a:pt x="586222" y="14066"/>
                    </a:cubicBezTo>
                    <a:cubicBezTo>
                      <a:pt x="595228" y="23072"/>
                      <a:pt x="600287" y="35287"/>
                      <a:pt x="600287" y="48023"/>
                    </a:cubicBezTo>
                    <a:lnTo>
                      <a:pt x="600287" y="3298190"/>
                    </a:lnTo>
                    <a:close/>
                  </a:path>
                </a:pathLst>
              </a:custGeom>
              <a:solidFill>
                <a:srgbClr val="33B2CF"/>
              </a:solidFill>
            </p:spPr>
          </p:sp>
          <p:sp>
            <p:nvSpPr>
              <p:cNvPr id="32" name="Freeform 32"/>
              <p:cNvSpPr/>
              <p:nvPr/>
            </p:nvSpPr>
            <p:spPr>
              <a:xfrm>
                <a:off x="4843357" y="6167967"/>
                <a:ext cx="600287" cy="4119033"/>
              </a:xfrm>
              <a:custGeom>
                <a:avLst/>
                <a:gdLst/>
                <a:ahLst/>
                <a:cxnLst/>
                <a:rect l="l" t="t" r="r" b="b"/>
                <a:pathLst>
                  <a:path w="600287" h="4119033">
                    <a:moveTo>
                      <a:pt x="0" y="4119033"/>
                    </a:moveTo>
                    <a:lnTo>
                      <a:pt x="0" y="48023"/>
                    </a:lnTo>
                    <a:cubicBezTo>
                      <a:pt x="0" y="35286"/>
                      <a:pt x="5059" y="23071"/>
                      <a:pt x="14065" y="14065"/>
                    </a:cubicBezTo>
                    <a:cubicBezTo>
                      <a:pt x="23072" y="5059"/>
                      <a:pt x="35286" y="0"/>
                      <a:pt x="48023" y="0"/>
                    </a:cubicBezTo>
                    <a:lnTo>
                      <a:pt x="552263" y="0"/>
                    </a:lnTo>
                    <a:cubicBezTo>
                      <a:pt x="565000" y="0"/>
                      <a:pt x="577214" y="5059"/>
                      <a:pt x="586221" y="14065"/>
                    </a:cubicBezTo>
                    <a:cubicBezTo>
                      <a:pt x="595227" y="23071"/>
                      <a:pt x="600286" y="35286"/>
                      <a:pt x="600286" y="48023"/>
                    </a:cubicBezTo>
                    <a:lnTo>
                      <a:pt x="600286" y="4119033"/>
                    </a:lnTo>
                    <a:close/>
                  </a:path>
                </a:pathLst>
              </a:custGeom>
              <a:solidFill>
                <a:srgbClr val="33B2CF"/>
              </a:solidFill>
            </p:spPr>
          </p:sp>
          <p:sp>
            <p:nvSpPr>
              <p:cNvPr id="33" name="Freeform 33"/>
              <p:cNvSpPr/>
              <p:nvPr/>
            </p:nvSpPr>
            <p:spPr>
              <a:xfrm>
                <a:off x="6952192" y="4521341"/>
                <a:ext cx="600287" cy="5765659"/>
              </a:xfrm>
              <a:custGeom>
                <a:avLst/>
                <a:gdLst/>
                <a:ahLst/>
                <a:cxnLst/>
                <a:rect l="l" t="t" r="r" b="b"/>
                <a:pathLst>
                  <a:path w="600287" h="5765659">
                    <a:moveTo>
                      <a:pt x="0" y="5765659"/>
                    </a:moveTo>
                    <a:lnTo>
                      <a:pt x="0" y="48023"/>
                    </a:lnTo>
                    <a:cubicBezTo>
                      <a:pt x="0" y="21501"/>
                      <a:pt x="21500" y="0"/>
                      <a:pt x="48023" y="0"/>
                    </a:cubicBezTo>
                    <a:lnTo>
                      <a:pt x="552263" y="0"/>
                    </a:lnTo>
                    <a:cubicBezTo>
                      <a:pt x="565000" y="0"/>
                      <a:pt x="577214" y="5059"/>
                      <a:pt x="586221" y="14065"/>
                    </a:cubicBezTo>
                    <a:cubicBezTo>
                      <a:pt x="595227" y="23072"/>
                      <a:pt x="600287" y="35287"/>
                      <a:pt x="600287" y="48023"/>
                    </a:cubicBezTo>
                    <a:lnTo>
                      <a:pt x="600287" y="5765659"/>
                    </a:lnTo>
                    <a:close/>
                  </a:path>
                </a:pathLst>
              </a:custGeom>
              <a:solidFill>
                <a:srgbClr val="33B2CF"/>
              </a:solidFill>
            </p:spPr>
          </p:sp>
          <p:sp>
            <p:nvSpPr>
              <p:cNvPr id="34" name="Freeform 34"/>
              <p:cNvSpPr/>
              <p:nvPr/>
            </p:nvSpPr>
            <p:spPr>
              <a:xfrm>
                <a:off x="9061027" y="2051627"/>
                <a:ext cx="600287" cy="8235373"/>
              </a:xfrm>
              <a:custGeom>
                <a:avLst/>
                <a:gdLst/>
                <a:ahLst/>
                <a:cxnLst/>
                <a:rect l="l" t="t" r="r" b="b"/>
                <a:pathLst>
                  <a:path w="600287" h="8235373">
                    <a:moveTo>
                      <a:pt x="0" y="8235373"/>
                    </a:moveTo>
                    <a:lnTo>
                      <a:pt x="0" y="48023"/>
                    </a:lnTo>
                    <a:cubicBezTo>
                      <a:pt x="0" y="21501"/>
                      <a:pt x="21500" y="0"/>
                      <a:pt x="48022" y="0"/>
                    </a:cubicBezTo>
                    <a:lnTo>
                      <a:pt x="552264" y="0"/>
                    </a:lnTo>
                    <a:cubicBezTo>
                      <a:pt x="578786" y="0"/>
                      <a:pt x="600286" y="21501"/>
                      <a:pt x="600286" y="48023"/>
                    </a:cubicBezTo>
                    <a:lnTo>
                      <a:pt x="600286" y="8235373"/>
                    </a:lnTo>
                    <a:close/>
                  </a:path>
                </a:pathLst>
              </a:custGeom>
              <a:solidFill>
                <a:srgbClr val="33B2CF"/>
              </a:solidFill>
            </p:spPr>
          </p:sp>
          <p:sp>
            <p:nvSpPr>
              <p:cNvPr id="35" name="Freeform 35"/>
              <p:cNvSpPr/>
              <p:nvPr/>
            </p:nvSpPr>
            <p:spPr>
              <a:xfrm>
                <a:off x="1251373" y="8224308"/>
                <a:ext cx="600287" cy="2062692"/>
              </a:xfrm>
              <a:custGeom>
                <a:avLst/>
                <a:gdLst/>
                <a:ahLst/>
                <a:cxnLst/>
                <a:rect l="l" t="t" r="r" b="b"/>
                <a:pathLst>
                  <a:path w="600287" h="2062692">
                    <a:moveTo>
                      <a:pt x="0" y="2062692"/>
                    </a:moveTo>
                    <a:lnTo>
                      <a:pt x="0" y="48024"/>
                    </a:lnTo>
                    <a:cubicBezTo>
                      <a:pt x="0" y="35287"/>
                      <a:pt x="5060" y="23072"/>
                      <a:pt x="14066" y="14066"/>
                    </a:cubicBezTo>
                    <a:cubicBezTo>
                      <a:pt x="23072" y="5059"/>
                      <a:pt x="35287" y="0"/>
                      <a:pt x="48023" y="0"/>
                    </a:cubicBezTo>
                    <a:lnTo>
                      <a:pt x="552264" y="0"/>
                    </a:lnTo>
                    <a:cubicBezTo>
                      <a:pt x="565001" y="0"/>
                      <a:pt x="577216" y="5059"/>
                      <a:pt x="586222" y="14066"/>
                    </a:cubicBezTo>
                    <a:cubicBezTo>
                      <a:pt x="595228" y="23072"/>
                      <a:pt x="600287" y="35287"/>
                      <a:pt x="600287" y="48024"/>
                    </a:cubicBezTo>
                    <a:lnTo>
                      <a:pt x="600287" y="2062692"/>
                    </a:lnTo>
                    <a:close/>
                  </a:path>
                </a:pathLst>
              </a:custGeom>
              <a:solidFill>
                <a:srgbClr val="225D68"/>
              </a:solidFill>
            </p:spPr>
          </p:sp>
          <p:sp>
            <p:nvSpPr>
              <p:cNvPr id="36" name="Freeform 36"/>
              <p:cNvSpPr/>
              <p:nvPr/>
            </p:nvSpPr>
            <p:spPr>
              <a:xfrm>
                <a:off x="3360208" y="8637905"/>
                <a:ext cx="600287" cy="1649095"/>
              </a:xfrm>
              <a:custGeom>
                <a:avLst/>
                <a:gdLst/>
                <a:ahLst/>
                <a:cxnLst/>
                <a:rect l="l" t="t" r="r" b="b"/>
                <a:pathLst>
                  <a:path w="600287" h="1649095">
                    <a:moveTo>
                      <a:pt x="0" y="1649095"/>
                    </a:moveTo>
                    <a:lnTo>
                      <a:pt x="0" y="48023"/>
                    </a:lnTo>
                    <a:cubicBezTo>
                      <a:pt x="0" y="21501"/>
                      <a:pt x="21501" y="0"/>
                      <a:pt x="48023" y="0"/>
                    </a:cubicBezTo>
                    <a:lnTo>
                      <a:pt x="552264" y="0"/>
                    </a:lnTo>
                    <a:cubicBezTo>
                      <a:pt x="578786" y="0"/>
                      <a:pt x="600287" y="21501"/>
                      <a:pt x="600287" y="48023"/>
                    </a:cubicBezTo>
                    <a:lnTo>
                      <a:pt x="600287" y="1649095"/>
                    </a:lnTo>
                    <a:close/>
                  </a:path>
                </a:pathLst>
              </a:custGeom>
              <a:solidFill>
                <a:srgbClr val="225D68"/>
              </a:solidFill>
            </p:spPr>
          </p:sp>
          <p:sp>
            <p:nvSpPr>
              <p:cNvPr id="37" name="Freeform 37"/>
              <p:cNvSpPr/>
              <p:nvPr/>
            </p:nvSpPr>
            <p:spPr>
              <a:xfrm>
                <a:off x="5469043" y="8227483"/>
                <a:ext cx="600287" cy="2059517"/>
              </a:xfrm>
              <a:custGeom>
                <a:avLst/>
                <a:gdLst/>
                <a:ahLst/>
                <a:cxnLst/>
                <a:rect l="l" t="t" r="r" b="b"/>
                <a:pathLst>
                  <a:path w="600287" h="2059517">
                    <a:moveTo>
                      <a:pt x="0" y="2059517"/>
                    </a:moveTo>
                    <a:lnTo>
                      <a:pt x="0" y="48024"/>
                    </a:lnTo>
                    <a:cubicBezTo>
                      <a:pt x="0" y="35287"/>
                      <a:pt x="5060" y="23072"/>
                      <a:pt x="14066" y="14066"/>
                    </a:cubicBezTo>
                    <a:cubicBezTo>
                      <a:pt x="23072" y="5059"/>
                      <a:pt x="35287" y="0"/>
                      <a:pt x="48023" y="0"/>
                    </a:cubicBezTo>
                    <a:lnTo>
                      <a:pt x="552264" y="0"/>
                    </a:lnTo>
                    <a:cubicBezTo>
                      <a:pt x="565000" y="0"/>
                      <a:pt x="577215" y="5059"/>
                      <a:pt x="586222" y="14066"/>
                    </a:cubicBezTo>
                    <a:cubicBezTo>
                      <a:pt x="595228" y="23072"/>
                      <a:pt x="600287" y="35287"/>
                      <a:pt x="600287" y="48024"/>
                    </a:cubicBezTo>
                    <a:lnTo>
                      <a:pt x="600287" y="2059517"/>
                    </a:lnTo>
                    <a:close/>
                  </a:path>
                </a:pathLst>
              </a:custGeom>
              <a:solidFill>
                <a:srgbClr val="225D68"/>
              </a:solidFill>
            </p:spPr>
          </p:sp>
          <p:sp>
            <p:nvSpPr>
              <p:cNvPr id="38" name="Freeform 38"/>
              <p:cNvSpPr/>
              <p:nvPr/>
            </p:nvSpPr>
            <p:spPr>
              <a:xfrm>
                <a:off x="7577879" y="6992338"/>
                <a:ext cx="600287" cy="3294662"/>
              </a:xfrm>
              <a:custGeom>
                <a:avLst/>
                <a:gdLst/>
                <a:ahLst/>
                <a:cxnLst/>
                <a:rect l="l" t="t" r="r" b="b"/>
                <a:pathLst>
                  <a:path w="600287" h="3294662">
                    <a:moveTo>
                      <a:pt x="0" y="3294662"/>
                    </a:moveTo>
                    <a:lnTo>
                      <a:pt x="0" y="48023"/>
                    </a:lnTo>
                    <a:cubicBezTo>
                      <a:pt x="0" y="35287"/>
                      <a:pt x="5059" y="23072"/>
                      <a:pt x="14065" y="14065"/>
                    </a:cubicBezTo>
                    <a:cubicBezTo>
                      <a:pt x="23071" y="5059"/>
                      <a:pt x="35286" y="0"/>
                      <a:pt x="48022" y="0"/>
                    </a:cubicBezTo>
                    <a:lnTo>
                      <a:pt x="552263" y="0"/>
                    </a:lnTo>
                    <a:cubicBezTo>
                      <a:pt x="564999" y="0"/>
                      <a:pt x="577215" y="5059"/>
                      <a:pt x="586220" y="14065"/>
                    </a:cubicBezTo>
                    <a:cubicBezTo>
                      <a:pt x="595227" y="23071"/>
                      <a:pt x="600286" y="35287"/>
                      <a:pt x="600286" y="48023"/>
                    </a:cubicBezTo>
                    <a:lnTo>
                      <a:pt x="600286" y="3294662"/>
                    </a:lnTo>
                    <a:close/>
                  </a:path>
                </a:pathLst>
              </a:custGeom>
              <a:solidFill>
                <a:srgbClr val="225D68"/>
              </a:solidFill>
            </p:spPr>
          </p:sp>
          <p:sp>
            <p:nvSpPr>
              <p:cNvPr id="39" name="Freeform 39"/>
              <p:cNvSpPr/>
              <p:nvPr/>
            </p:nvSpPr>
            <p:spPr>
              <a:xfrm>
                <a:off x="9686713" y="4934008"/>
                <a:ext cx="600287" cy="5352992"/>
              </a:xfrm>
              <a:custGeom>
                <a:avLst/>
                <a:gdLst/>
                <a:ahLst/>
                <a:cxnLst/>
                <a:rect l="l" t="t" r="r" b="b"/>
                <a:pathLst>
                  <a:path w="600287" h="5352992">
                    <a:moveTo>
                      <a:pt x="0" y="5352992"/>
                    </a:moveTo>
                    <a:lnTo>
                      <a:pt x="0" y="48023"/>
                    </a:lnTo>
                    <a:cubicBezTo>
                      <a:pt x="0" y="21500"/>
                      <a:pt x="21501" y="0"/>
                      <a:pt x="48023" y="0"/>
                    </a:cubicBezTo>
                    <a:lnTo>
                      <a:pt x="552264" y="0"/>
                    </a:lnTo>
                    <a:cubicBezTo>
                      <a:pt x="578787" y="0"/>
                      <a:pt x="600287" y="21500"/>
                      <a:pt x="600287" y="48023"/>
                    </a:cubicBezTo>
                    <a:lnTo>
                      <a:pt x="600287" y="5352992"/>
                    </a:lnTo>
                    <a:close/>
                  </a:path>
                </a:pathLst>
              </a:custGeom>
              <a:solidFill>
                <a:srgbClr val="225D68"/>
              </a:solidFill>
            </p:spPr>
          </p:sp>
        </p:grpSp>
      </p:grpSp>
      <p:grpSp>
        <p:nvGrpSpPr>
          <p:cNvPr id="40" name="Group 40"/>
          <p:cNvGrpSpPr/>
          <p:nvPr/>
        </p:nvGrpSpPr>
        <p:grpSpPr>
          <a:xfrm>
            <a:off x="-227314" y="8266980"/>
            <a:ext cx="2512029" cy="2512029"/>
            <a:chOff x="0" y="0"/>
            <a:chExt cx="6350000" cy="6350000"/>
          </a:xfrm>
        </p:grpSpPr>
        <p:sp>
          <p:nvSpPr>
            <p:cNvPr id="41" name="Freeform 41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33B2CF">
                <a:alpha val="64706"/>
              </a:srgbClr>
            </a:solidFill>
          </p:spPr>
        </p:sp>
      </p:grpSp>
      <p:sp>
        <p:nvSpPr>
          <p:cNvPr id="42" name="TextBox 42"/>
          <p:cNvSpPr txBox="1"/>
          <p:nvPr/>
        </p:nvSpPr>
        <p:spPr>
          <a:xfrm>
            <a:off x="1242285" y="3278600"/>
            <a:ext cx="7631789" cy="10915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200"/>
              </a:lnSpc>
            </a:pPr>
            <a:r>
              <a:rPr lang="en-US" sz="2100">
                <a:solidFill>
                  <a:srgbClr val="344A59"/>
                </a:solidFill>
                <a:latin typeface="Mont"/>
              </a:rPr>
              <a:t>In this slide, you show the month-over-month growth of the business (e.g. revenue, metrics, etc) </a:t>
            </a:r>
          </a:p>
        </p:txBody>
      </p:sp>
      <p:grpSp>
        <p:nvGrpSpPr>
          <p:cNvPr id="43" name="Group 43"/>
          <p:cNvGrpSpPr/>
          <p:nvPr/>
        </p:nvGrpSpPr>
        <p:grpSpPr>
          <a:xfrm>
            <a:off x="1242285" y="5964328"/>
            <a:ext cx="769075" cy="760812"/>
            <a:chOff x="0" y="0"/>
            <a:chExt cx="254816" cy="252078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254816" cy="252078"/>
            </a:xfrm>
            <a:custGeom>
              <a:avLst/>
              <a:gdLst/>
              <a:ahLst/>
              <a:cxnLst/>
              <a:rect l="l" t="t" r="r" b="b"/>
              <a:pathLst>
                <a:path w="254816" h="252078">
                  <a:moveTo>
                    <a:pt x="0" y="0"/>
                  </a:moveTo>
                  <a:lnTo>
                    <a:pt x="254816" y="0"/>
                  </a:lnTo>
                  <a:lnTo>
                    <a:pt x="254816" y="252078"/>
                  </a:lnTo>
                  <a:lnTo>
                    <a:pt x="0" y="252078"/>
                  </a:lnTo>
                  <a:close/>
                </a:path>
              </a:pathLst>
            </a:custGeom>
            <a:solidFill>
              <a:srgbClr val="225D68"/>
            </a:solidFill>
          </p:spPr>
        </p:sp>
      </p:grpSp>
      <p:pic>
        <p:nvPicPr>
          <p:cNvPr id="45" name="Picture 4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386404" y="6198072"/>
            <a:ext cx="480836" cy="294622"/>
          </a:xfrm>
          <a:prstGeom prst="rect">
            <a:avLst/>
          </a:prstGeom>
        </p:spPr>
      </p:pic>
      <p:sp>
        <p:nvSpPr>
          <p:cNvPr id="46" name="TextBox 46"/>
          <p:cNvSpPr txBox="1"/>
          <p:nvPr/>
        </p:nvSpPr>
        <p:spPr>
          <a:xfrm>
            <a:off x="1242285" y="6826665"/>
            <a:ext cx="3437437" cy="434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40"/>
              </a:lnSpc>
            </a:pPr>
            <a:r>
              <a:rPr lang="en-US" sz="2100">
                <a:solidFill>
                  <a:srgbClr val="393636"/>
                </a:solidFill>
                <a:latin typeface="Mont"/>
              </a:rPr>
              <a:t>Revenue Development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242285" y="7186709"/>
            <a:ext cx="4229630" cy="4589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sz="2200">
                <a:solidFill>
                  <a:srgbClr val="393636"/>
                </a:solidFill>
                <a:latin typeface="Mont Bold"/>
              </a:rPr>
              <a:t>3,46 M/Quarter</a:t>
            </a:r>
          </a:p>
        </p:txBody>
      </p:sp>
      <p:grpSp>
        <p:nvGrpSpPr>
          <p:cNvPr id="48" name="Group 48"/>
          <p:cNvGrpSpPr/>
          <p:nvPr/>
        </p:nvGrpSpPr>
        <p:grpSpPr>
          <a:xfrm>
            <a:off x="5087377" y="5964328"/>
            <a:ext cx="769075" cy="760812"/>
            <a:chOff x="0" y="0"/>
            <a:chExt cx="254816" cy="252078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254816" cy="252078"/>
            </a:xfrm>
            <a:custGeom>
              <a:avLst/>
              <a:gdLst/>
              <a:ahLst/>
              <a:cxnLst/>
              <a:rect l="l" t="t" r="r" b="b"/>
              <a:pathLst>
                <a:path w="254816" h="252078">
                  <a:moveTo>
                    <a:pt x="0" y="0"/>
                  </a:moveTo>
                  <a:lnTo>
                    <a:pt x="254816" y="0"/>
                  </a:lnTo>
                  <a:lnTo>
                    <a:pt x="254816" y="252078"/>
                  </a:lnTo>
                  <a:lnTo>
                    <a:pt x="0" y="252078"/>
                  </a:lnTo>
                  <a:close/>
                </a:path>
              </a:pathLst>
            </a:custGeom>
            <a:solidFill>
              <a:srgbClr val="225D68"/>
            </a:solidFill>
          </p:spPr>
        </p:sp>
      </p:grpSp>
      <p:pic>
        <p:nvPicPr>
          <p:cNvPr id="50" name="Picture 5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5254881" y="6112499"/>
            <a:ext cx="434068" cy="464470"/>
          </a:xfrm>
          <a:prstGeom prst="rect">
            <a:avLst/>
          </a:prstGeom>
        </p:spPr>
      </p:pic>
      <p:sp>
        <p:nvSpPr>
          <p:cNvPr id="51" name="TextBox 51"/>
          <p:cNvSpPr txBox="1"/>
          <p:nvPr/>
        </p:nvSpPr>
        <p:spPr>
          <a:xfrm>
            <a:off x="5039752" y="6826665"/>
            <a:ext cx="4056623" cy="434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40"/>
              </a:lnSpc>
            </a:pPr>
            <a:r>
              <a:rPr lang="en-US" sz="2100">
                <a:solidFill>
                  <a:srgbClr val="393636"/>
                </a:solidFill>
                <a:latin typeface="Mont"/>
              </a:rPr>
              <a:t>Engagement Development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5087377" y="7186709"/>
            <a:ext cx="4229630" cy="4589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79"/>
              </a:lnSpc>
            </a:pPr>
            <a:r>
              <a:rPr lang="en-US" sz="2199">
                <a:solidFill>
                  <a:srgbClr val="393636"/>
                </a:solidFill>
                <a:latin typeface="Mont Bold"/>
              </a:rPr>
              <a:t>87% - 91%/Quarter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5418512">
            <a:off x="5919531" y="6464061"/>
            <a:ext cx="5569405" cy="0"/>
          </a:xfrm>
          <a:prstGeom prst="line">
            <a:avLst/>
          </a:prstGeom>
          <a:ln w="19050" cap="rnd">
            <a:solidFill>
              <a:srgbClr val="33B2C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15094910" y="-2878004"/>
            <a:ext cx="5702152" cy="5702152"/>
            <a:chOff x="0" y="0"/>
            <a:chExt cx="1708150" cy="170815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708150" cy="1708150"/>
            </a:xfrm>
            <a:custGeom>
              <a:avLst/>
              <a:gdLst/>
              <a:ahLst/>
              <a:cxnLst/>
              <a:rect l="l" t="t" r="r" b="b"/>
              <a:pathLst>
                <a:path w="1708150" h="1708150">
                  <a:moveTo>
                    <a:pt x="853440" y="1708150"/>
                  </a:moveTo>
                  <a:cubicBezTo>
                    <a:pt x="383540" y="1708150"/>
                    <a:pt x="0" y="1324610"/>
                    <a:pt x="0" y="853440"/>
                  </a:cubicBezTo>
                  <a:cubicBezTo>
                    <a:pt x="0" y="383540"/>
                    <a:pt x="383540" y="0"/>
                    <a:pt x="853440" y="0"/>
                  </a:cubicBezTo>
                  <a:cubicBezTo>
                    <a:pt x="1324610" y="0"/>
                    <a:pt x="1706880" y="383540"/>
                    <a:pt x="1706880" y="853440"/>
                  </a:cubicBezTo>
                  <a:cubicBezTo>
                    <a:pt x="1708150" y="1324610"/>
                    <a:pt x="1324610" y="1708150"/>
                    <a:pt x="853440" y="1708150"/>
                  </a:cubicBezTo>
                  <a:close/>
                  <a:moveTo>
                    <a:pt x="853440" y="469900"/>
                  </a:moveTo>
                  <a:cubicBezTo>
                    <a:pt x="642620" y="469900"/>
                    <a:pt x="469900" y="642620"/>
                    <a:pt x="469900" y="853440"/>
                  </a:cubicBezTo>
                  <a:cubicBezTo>
                    <a:pt x="469900" y="1064260"/>
                    <a:pt x="642620" y="1236980"/>
                    <a:pt x="853440" y="1236980"/>
                  </a:cubicBezTo>
                  <a:cubicBezTo>
                    <a:pt x="1064260" y="1236980"/>
                    <a:pt x="1236980" y="1064260"/>
                    <a:pt x="1236980" y="853440"/>
                  </a:cubicBezTo>
                  <a:cubicBezTo>
                    <a:pt x="1236980" y="642620"/>
                    <a:pt x="1065530" y="469900"/>
                    <a:pt x="853440" y="469900"/>
                  </a:cubicBezTo>
                  <a:close/>
                </a:path>
              </a:pathLst>
            </a:custGeom>
            <a:solidFill>
              <a:srgbClr val="EBEBEB"/>
            </a:solidFill>
          </p:spPr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4417325" y="4601667"/>
            <a:ext cx="1593113" cy="1593113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734553" y="6194780"/>
            <a:ext cx="1589736" cy="1326707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0429151" y="5125616"/>
            <a:ext cx="1272171" cy="1534417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4708770" y="7742733"/>
            <a:ext cx="1301669" cy="1343186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12965457" y="7305835"/>
            <a:ext cx="2507899" cy="1108491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5443130" y="1217105"/>
            <a:ext cx="6876491" cy="740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699"/>
              </a:lnSpc>
            </a:pPr>
            <a:r>
              <a:rPr lang="en-US" sz="5499" dirty="0">
                <a:solidFill>
                  <a:srgbClr val="344A59"/>
                </a:solidFill>
                <a:latin typeface="Mokoto" panose="020B0604020202020204" charset="0"/>
              </a:rPr>
              <a:t>COMPETITION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113531" y="2706357"/>
            <a:ext cx="6566183" cy="10649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246"/>
              </a:lnSpc>
            </a:pPr>
            <a:r>
              <a:rPr lang="en-US" sz="3800">
                <a:solidFill>
                  <a:srgbClr val="344A59"/>
                </a:solidFill>
                <a:latin typeface="Mont"/>
              </a:rPr>
              <a:t>Direct Competitors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393199" y="2706357"/>
            <a:ext cx="6566183" cy="10649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246"/>
              </a:lnSpc>
            </a:pPr>
            <a:r>
              <a:rPr lang="en-US" sz="3800">
                <a:solidFill>
                  <a:srgbClr val="344A59"/>
                </a:solidFill>
                <a:latin typeface="Mont"/>
              </a:rPr>
              <a:t>Indirect Competitors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2266164" y="4084094"/>
            <a:ext cx="2673678" cy="2673668"/>
            <a:chOff x="0" y="0"/>
            <a:chExt cx="6350000" cy="634997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-24999" r="-24999"/>
              </a:stretch>
            </a:blipFill>
          </p:spPr>
        </p:sp>
      </p:grp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12983804" y="4084094"/>
            <a:ext cx="2673678" cy="2673668"/>
            <a:chOff x="0" y="0"/>
            <a:chExt cx="6350000" cy="634997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3"/>
              <a:stretch>
                <a:fillRect l="-49999"/>
              </a:stretch>
            </a:blipFill>
          </p:spPr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7807161" y="4084094"/>
            <a:ext cx="2673678" cy="2673668"/>
            <a:chOff x="0" y="0"/>
            <a:chExt cx="6350000" cy="634997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l="-6958" r="-42853"/>
              </a:stretch>
            </a:blipFill>
          </p:spPr>
        </p:sp>
      </p:grpSp>
      <p:sp>
        <p:nvSpPr>
          <p:cNvPr id="8" name="TextBox 8"/>
          <p:cNvSpPr txBox="1"/>
          <p:nvPr/>
        </p:nvSpPr>
        <p:spPr>
          <a:xfrm>
            <a:off x="1934084" y="2056876"/>
            <a:ext cx="6876491" cy="740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699"/>
              </a:lnSpc>
            </a:pPr>
            <a:r>
              <a:rPr lang="en-US" sz="5499" dirty="0" smtClean="0">
                <a:solidFill>
                  <a:srgbClr val="344A59"/>
                </a:solidFill>
                <a:latin typeface="Mokoto" panose="020B0604020202020204" charset="0"/>
              </a:rPr>
              <a:t>THE TEAM</a:t>
            </a:r>
            <a:endParaRPr lang="en-US" sz="5499" dirty="0">
              <a:solidFill>
                <a:srgbClr val="344A59"/>
              </a:solidFill>
              <a:latin typeface="Mokoto" panose="020B0604020202020204" charset="0"/>
            </a:endParaRPr>
          </a:p>
        </p:txBody>
      </p:sp>
      <p:grpSp>
        <p:nvGrpSpPr>
          <p:cNvPr id="9" name="Group 9"/>
          <p:cNvGrpSpPr/>
          <p:nvPr/>
        </p:nvGrpSpPr>
        <p:grpSpPr>
          <a:xfrm>
            <a:off x="1186899" y="6971106"/>
            <a:ext cx="4832209" cy="1844368"/>
            <a:chOff x="0" y="0"/>
            <a:chExt cx="6442945" cy="2459157"/>
          </a:xfrm>
        </p:grpSpPr>
        <p:sp>
          <p:nvSpPr>
            <p:cNvPr id="10" name="TextBox 10"/>
            <p:cNvSpPr txBox="1"/>
            <p:nvPr/>
          </p:nvSpPr>
          <p:spPr>
            <a:xfrm>
              <a:off x="1854558" y="-390525"/>
              <a:ext cx="3149366" cy="10000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6510"/>
                </a:lnSpc>
              </a:pPr>
              <a:r>
                <a:rPr lang="en-US" sz="3000">
                  <a:solidFill>
                    <a:srgbClr val="344A59"/>
                  </a:solidFill>
                  <a:latin typeface="Mont"/>
                </a:rPr>
                <a:t>John Doe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449709" y="219032"/>
              <a:ext cx="1476888" cy="10000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6510"/>
                </a:lnSpc>
              </a:pPr>
              <a:r>
                <a:rPr lang="en-US" sz="3000">
                  <a:solidFill>
                    <a:srgbClr val="344A59"/>
                  </a:solidFill>
                  <a:latin typeface="Mont Bold"/>
                </a:rPr>
                <a:t>CEO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1365687"/>
              <a:ext cx="6442945" cy="10934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150"/>
                </a:lnSpc>
              </a:pPr>
              <a:r>
                <a:rPr lang="en-US" sz="2100">
                  <a:solidFill>
                    <a:srgbClr val="344A59"/>
                  </a:solidFill>
                  <a:latin typeface="Mont"/>
                </a:rPr>
                <a:t>5 years experience in business development, sales and marketing.</a:t>
              </a:r>
            </a:p>
          </p:txBody>
        </p:sp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>
            <a:off x="-17017" y="6689374"/>
            <a:ext cx="1203916" cy="1203916"/>
            <a:chOff x="0" y="0"/>
            <a:chExt cx="1708150" cy="170815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708150" cy="1708150"/>
            </a:xfrm>
            <a:custGeom>
              <a:avLst/>
              <a:gdLst/>
              <a:ahLst/>
              <a:cxnLst/>
              <a:rect l="l" t="t" r="r" b="b"/>
              <a:pathLst>
                <a:path w="1708150" h="1708150">
                  <a:moveTo>
                    <a:pt x="853440" y="1708150"/>
                  </a:moveTo>
                  <a:cubicBezTo>
                    <a:pt x="383540" y="1708150"/>
                    <a:pt x="0" y="1324610"/>
                    <a:pt x="0" y="853440"/>
                  </a:cubicBezTo>
                  <a:cubicBezTo>
                    <a:pt x="0" y="383540"/>
                    <a:pt x="383540" y="0"/>
                    <a:pt x="853440" y="0"/>
                  </a:cubicBezTo>
                  <a:cubicBezTo>
                    <a:pt x="1324610" y="0"/>
                    <a:pt x="1706880" y="383540"/>
                    <a:pt x="1706880" y="853440"/>
                  </a:cubicBezTo>
                  <a:cubicBezTo>
                    <a:pt x="1708150" y="1324610"/>
                    <a:pt x="1324610" y="1708150"/>
                    <a:pt x="853440" y="1708150"/>
                  </a:cubicBezTo>
                  <a:close/>
                  <a:moveTo>
                    <a:pt x="853440" y="469900"/>
                  </a:moveTo>
                  <a:cubicBezTo>
                    <a:pt x="642620" y="469900"/>
                    <a:pt x="469900" y="642620"/>
                    <a:pt x="469900" y="853440"/>
                  </a:cubicBezTo>
                  <a:cubicBezTo>
                    <a:pt x="469900" y="1064260"/>
                    <a:pt x="642620" y="1236980"/>
                    <a:pt x="853440" y="1236980"/>
                  </a:cubicBezTo>
                  <a:cubicBezTo>
                    <a:pt x="1064260" y="1236980"/>
                    <a:pt x="1236980" y="1064260"/>
                    <a:pt x="1236980" y="853440"/>
                  </a:cubicBezTo>
                  <a:cubicBezTo>
                    <a:pt x="1236980" y="642620"/>
                    <a:pt x="1065530" y="469900"/>
                    <a:pt x="853440" y="469900"/>
                  </a:cubicBezTo>
                  <a:close/>
                </a:path>
              </a:pathLst>
            </a:custGeom>
            <a:solidFill>
              <a:srgbClr val="EBEBEB"/>
            </a:solidFill>
          </p:spPr>
        </p:sp>
      </p:grpSp>
      <p:sp>
        <p:nvSpPr>
          <p:cNvPr id="15" name="TextBox 15"/>
          <p:cNvSpPr txBox="1"/>
          <p:nvPr/>
        </p:nvSpPr>
        <p:spPr>
          <a:xfrm>
            <a:off x="8316810" y="6580581"/>
            <a:ext cx="2362025" cy="8476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510"/>
              </a:lnSpc>
            </a:pPr>
            <a:r>
              <a:rPr lang="en-US" sz="3000">
                <a:solidFill>
                  <a:srgbClr val="344A59"/>
                </a:solidFill>
                <a:latin typeface="Mont"/>
              </a:rPr>
              <a:t>John Doe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537469" y="7045597"/>
            <a:ext cx="4220631" cy="8476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510"/>
              </a:lnSpc>
            </a:pPr>
            <a:r>
              <a:rPr lang="en-US" sz="3000">
                <a:solidFill>
                  <a:srgbClr val="344A59"/>
                </a:solidFill>
                <a:latin typeface="Mont Bold"/>
              </a:rPr>
              <a:t>Product Manager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925891" y="7962033"/>
            <a:ext cx="4832209" cy="8534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150"/>
              </a:lnSpc>
            </a:pPr>
            <a:r>
              <a:rPr lang="en-US" sz="2100">
                <a:solidFill>
                  <a:srgbClr val="344A59"/>
                </a:solidFill>
                <a:latin typeface="Mont"/>
              </a:rPr>
              <a:t>5 years experience in business development, sales and marketing.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12125030" y="6971106"/>
            <a:ext cx="4832209" cy="1844368"/>
            <a:chOff x="0" y="0"/>
            <a:chExt cx="6442945" cy="2459157"/>
          </a:xfrm>
        </p:grpSpPr>
        <p:sp>
          <p:nvSpPr>
            <p:cNvPr id="19" name="TextBox 19"/>
            <p:cNvSpPr txBox="1"/>
            <p:nvPr/>
          </p:nvSpPr>
          <p:spPr>
            <a:xfrm>
              <a:off x="1854558" y="-390525"/>
              <a:ext cx="3149366" cy="10000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6510"/>
                </a:lnSpc>
              </a:pPr>
              <a:r>
                <a:rPr lang="en-US" sz="3000">
                  <a:solidFill>
                    <a:srgbClr val="344A59"/>
                  </a:solidFill>
                  <a:latin typeface="Mont"/>
                </a:rPr>
                <a:t>John Doe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2449709" y="219032"/>
              <a:ext cx="1476888" cy="10000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6510"/>
                </a:lnSpc>
              </a:pPr>
              <a:r>
                <a:rPr lang="en-US" sz="3000">
                  <a:solidFill>
                    <a:srgbClr val="344A59"/>
                  </a:solidFill>
                  <a:latin typeface="Mont Bold"/>
                </a:rPr>
                <a:t>CTO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1365687"/>
              <a:ext cx="6442945" cy="10934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150"/>
                </a:lnSpc>
              </a:pPr>
              <a:r>
                <a:rPr lang="en-US" sz="2100">
                  <a:solidFill>
                    <a:srgbClr val="344A59"/>
                  </a:solidFill>
                  <a:latin typeface="Mont"/>
                </a:rPr>
                <a:t>5 years experience in business development, sales and marketing.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7537469" y="9591810"/>
            <a:ext cx="506262" cy="506262"/>
            <a:chOff x="0" y="0"/>
            <a:chExt cx="6350000" cy="6350000"/>
          </a:xfrm>
        </p:grpSpPr>
        <p:sp>
          <p:nvSpPr>
            <p:cNvPr id="23" name="Freeform 2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9D9D9D">
                <a:alpha val="64706"/>
              </a:srgbClr>
            </a:solidFill>
          </p:spPr>
        </p:sp>
      </p:grpSp>
      <p:grpSp>
        <p:nvGrpSpPr>
          <p:cNvPr id="24" name="Group 24"/>
          <p:cNvGrpSpPr>
            <a:grpSpLocks noChangeAspect="1"/>
          </p:cNvGrpSpPr>
          <p:nvPr/>
        </p:nvGrpSpPr>
        <p:grpSpPr>
          <a:xfrm>
            <a:off x="15094910" y="-2878004"/>
            <a:ext cx="5702152" cy="5702152"/>
            <a:chOff x="0" y="0"/>
            <a:chExt cx="1708150" cy="170815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708150" cy="1708150"/>
            </a:xfrm>
            <a:custGeom>
              <a:avLst/>
              <a:gdLst/>
              <a:ahLst/>
              <a:cxnLst/>
              <a:rect l="l" t="t" r="r" b="b"/>
              <a:pathLst>
                <a:path w="1708150" h="1708150">
                  <a:moveTo>
                    <a:pt x="853440" y="1708150"/>
                  </a:moveTo>
                  <a:cubicBezTo>
                    <a:pt x="383540" y="1708150"/>
                    <a:pt x="0" y="1324610"/>
                    <a:pt x="0" y="853440"/>
                  </a:cubicBezTo>
                  <a:cubicBezTo>
                    <a:pt x="0" y="383540"/>
                    <a:pt x="383540" y="0"/>
                    <a:pt x="853440" y="0"/>
                  </a:cubicBezTo>
                  <a:cubicBezTo>
                    <a:pt x="1324610" y="0"/>
                    <a:pt x="1706880" y="383540"/>
                    <a:pt x="1706880" y="853440"/>
                  </a:cubicBezTo>
                  <a:cubicBezTo>
                    <a:pt x="1708150" y="1324610"/>
                    <a:pt x="1324610" y="1708150"/>
                    <a:pt x="853440" y="1708150"/>
                  </a:cubicBezTo>
                  <a:close/>
                  <a:moveTo>
                    <a:pt x="853440" y="469900"/>
                  </a:moveTo>
                  <a:cubicBezTo>
                    <a:pt x="642620" y="469900"/>
                    <a:pt x="469900" y="642620"/>
                    <a:pt x="469900" y="853440"/>
                  </a:cubicBezTo>
                  <a:cubicBezTo>
                    <a:pt x="469900" y="1064260"/>
                    <a:pt x="642620" y="1236980"/>
                    <a:pt x="853440" y="1236980"/>
                  </a:cubicBezTo>
                  <a:cubicBezTo>
                    <a:pt x="1064260" y="1236980"/>
                    <a:pt x="1236980" y="1064260"/>
                    <a:pt x="1236980" y="853440"/>
                  </a:cubicBezTo>
                  <a:cubicBezTo>
                    <a:pt x="1236980" y="642620"/>
                    <a:pt x="1065530" y="469900"/>
                    <a:pt x="853440" y="469900"/>
                  </a:cubicBezTo>
                  <a:close/>
                </a:path>
              </a:pathLst>
            </a:custGeom>
            <a:solidFill>
              <a:srgbClr val="EBEBEB"/>
            </a:solidFill>
          </p:spPr>
        </p:sp>
      </p:grpSp>
      <p:grpSp>
        <p:nvGrpSpPr>
          <p:cNvPr id="26" name="Group 26"/>
          <p:cNvGrpSpPr/>
          <p:nvPr/>
        </p:nvGrpSpPr>
        <p:grpSpPr>
          <a:xfrm>
            <a:off x="-836621" y="-1448489"/>
            <a:ext cx="2843123" cy="2843123"/>
            <a:chOff x="0" y="0"/>
            <a:chExt cx="6350000" cy="6350000"/>
          </a:xfrm>
        </p:grpSpPr>
        <p:sp>
          <p:nvSpPr>
            <p:cNvPr id="27" name="Freeform 2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33B2CF">
                <a:alpha val="64706"/>
              </a:srgbClr>
            </a:solidFill>
          </p:spPr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103896" y="4857750"/>
            <a:ext cx="4294555" cy="10780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279"/>
              </a:lnSpc>
            </a:pPr>
            <a:r>
              <a:rPr lang="en-US" sz="5199">
                <a:solidFill>
                  <a:srgbClr val="19394B"/>
                </a:solidFill>
                <a:latin typeface="Mont Bold"/>
              </a:rPr>
              <a:t>$500,000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57515" y="5754817"/>
            <a:ext cx="4387316" cy="7143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899"/>
              </a:lnSpc>
            </a:pPr>
            <a:r>
              <a:rPr lang="en-US" sz="3499">
                <a:solidFill>
                  <a:srgbClr val="393636"/>
                </a:solidFill>
                <a:latin typeface="Mont Bold"/>
              </a:rPr>
              <a:t>In Funding</a:t>
            </a:r>
          </a:p>
        </p:txBody>
      </p: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853600" y="1445055"/>
            <a:ext cx="1203916" cy="1203916"/>
            <a:chOff x="0" y="0"/>
            <a:chExt cx="1708150" cy="170815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708150" cy="1708150"/>
            </a:xfrm>
            <a:custGeom>
              <a:avLst/>
              <a:gdLst/>
              <a:ahLst/>
              <a:cxnLst/>
              <a:rect l="l" t="t" r="r" b="b"/>
              <a:pathLst>
                <a:path w="1708150" h="1708150">
                  <a:moveTo>
                    <a:pt x="853440" y="1708150"/>
                  </a:moveTo>
                  <a:cubicBezTo>
                    <a:pt x="383540" y="1708150"/>
                    <a:pt x="0" y="1324610"/>
                    <a:pt x="0" y="853440"/>
                  </a:cubicBezTo>
                  <a:cubicBezTo>
                    <a:pt x="0" y="383540"/>
                    <a:pt x="383540" y="0"/>
                    <a:pt x="853440" y="0"/>
                  </a:cubicBezTo>
                  <a:cubicBezTo>
                    <a:pt x="1324610" y="0"/>
                    <a:pt x="1706880" y="383540"/>
                    <a:pt x="1706880" y="853440"/>
                  </a:cubicBezTo>
                  <a:cubicBezTo>
                    <a:pt x="1708150" y="1324610"/>
                    <a:pt x="1324610" y="1708150"/>
                    <a:pt x="853440" y="1708150"/>
                  </a:cubicBezTo>
                  <a:close/>
                  <a:moveTo>
                    <a:pt x="853440" y="469900"/>
                  </a:moveTo>
                  <a:cubicBezTo>
                    <a:pt x="642620" y="469900"/>
                    <a:pt x="469900" y="642620"/>
                    <a:pt x="469900" y="853440"/>
                  </a:cubicBezTo>
                  <a:cubicBezTo>
                    <a:pt x="469900" y="1064260"/>
                    <a:pt x="642620" y="1236980"/>
                    <a:pt x="853440" y="1236980"/>
                  </a:cubicBezTo>
                  <a:cubicBezTo>
                    <a:pt x="1064260" y="1236980"/>
                    <a:pt x="1236980" y="1064260"/>
                    <a:pt x="1236980" y="853440"/>
                  </a:cubicBezTo>
                  <a:cubicBezTo>
                    <a:pt x="1236980" y="642620"/>
                    <a:pt x="1065530" y="469900"/>
                    <a:pt x="853440" y="469900"/>
                  </a:cubicBezTo>
                  <a:close/>
                </a:path>
              </a:pathLst>
            </a:custGeom>
            <a:solidFill>
              <a:srgbClr val="EBEBEB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1409177" y="2125146"/>
            <a:ext cx="6876491" cy="740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699"/>
              </a:lnSpc>
            </a:pPr>
            <a:r>
              <a:rPr lang="en-US" sz="5499" dirty="0">
                <a:solidFill>
                  <a:srgbClr val="344A59"/>
                </a:solidFill>
                <a:latin typeface="Mokoto" panose="020B0604020202020204" charset="0"/>
              </a:rPr>
              <a:t>THE ASK</a:t>
            </a:r>
          </a:p>
        </p:txBody>
      </p:sp>
      <p:grpSp>
        <p:nvGrpSpPr>
          <p:cNvPr id="7" name="Group 7"/>
          <p:cNvGrpSpPr>
            <a:grpSpLocks noChangeAspect="1"/>
          </p:cNvGrpSpPr>
          <p:nvPr/>
        </p:nvGrpSpPr>
        <p:grpSpPr>
          <a:xfrm rot="5400000">
            <a:off x="12247470" y="4246470"/>
            <a:ext cx="6040530" cy="6040530"/>
            <a:chOff x="0" y="0"/>
            <a:chExt cx="6350000" cy="6350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0" y="0"/>
                  </a:moveTo>
                  <a:cubicBezTo>
                    <a:pt x="0" y="3506470"/>
                    <a:pt x="2843530" y="6350000"/>
                    <a:pt x="6350000" y="6350000"/>
                  </a:cubicBezTo>
                  <a:lnTo>
                    <a:pt x="6350000" y="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44443" r="-5556"/>
              </a:stretch>
            </a:blipFill>
          </p:spPr>
        </p:sp>
      </p:grpSp>
      <p:sp>
        <p:nvSpPr>
          <p:cNvPr id="9" name="TextBox 9"/>
          <p:cNvSpPr txBox="1"/>
          <p:nvPr/>
        </p:nvSpPr>
        <p:spPr>
          <a:xfrm>
            <a:off x="7160252" y="4886325"/>
            <a:ext cx="4294555" cy="10780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279"/>
              </a:lnSpc>
            </a:pPr>
            <a:r>
              <a:rPr lang="en-US" sz="5199">
                <a:solidFill>
                  <a:srgbClr val="19394B"/>
                </a:solidFill>
                <a:latin typeface="Mont Bold"/>
              </a:rPr>
              <a:t>10%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160252" y="5783392"/>
            <a:ext cx="4387316" cy="7143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899"/>
              </a:lnSpc>
            </a:pPr>
            <a:r>
              <a:rPr lang="en-US" sz="3499">
                <a:solidFill>
                  <a:srgbClr val="393636"/>
                </a:solidFill>
                <a:latin typeface="Mont Bold"/>
              </a:rPr>
              <a:t>Stake In Business</a:t>
            </a:r>
          </a:p>
        </p:txBody>
      </p:sp>
      <p:grpSp>
        <p:nvGrpSpPr>
          <p:cNvPr id="11" name="Group 11"/>
          <p:cNvGrpSpPr>
            <a:grpSpLocks noChangeAspect="1"/>
          </p:cNvGrpSpPr>
          <p:nvPr/>
        </p:nvGrpSpPr>
        <p:grpSpPr>
          <a:xfrm>
            <a:off x="10148691" y="-1414699"/>
            <a:ext cx="5702152" cy="5702152"/>
            <a:chOff x="0" y="0"/>
            <a:chExt cx="1708150" cy="170815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708150" cy="1708150"/>
            </a:xfrm>
            <a:custGeom>
              <a:avLst/>
              <a:gdLst/>
              <a:ahLst/>
              <a:cxnLst/>
              <a:rect l="l" t="t" r="r" b="b"/>
              <a:pathLst>
                <a:path w="1708150" h="1708150">
                  <a:moveTo>
                    <a:pt x="853440" y="1708150"/>
                  </a:moveTo>
                  <a:cubicBezTo>
                    <a:pt x="383540" y="1708150"/>
                    <a:pt x="0" y="1324610"/>
                    <a:pt x="0" y="853440"/>
                  </a:cubicBezTo>
                  <a:cubicBezTo>
                    <a:pt x="0" y="383540"/>
                    <a:pt x="383540" y="0"/>
                    <a:pt x="853440" y="0"/>
                  </a:cubicBezTo>
                  <a:cubicBezTo>
                    <a:pt x="1324610" y="0"/>
                    <a:pt x="1706880" y="383540"/>
                    <a:pt x="1706880" y="853440"/>
                  </a:cubicBezTo>
                  <a:cubicBezTo>
                    <a:pt x="1708150" y="1324610"/>
                    <a:pt x="1324610" y="1708150"/>
                    <a:pt x="853440" y="1708150"/>
                  </a:cubicBezTo>
                  <a:close/>
                  <a:moveTo>
                    <a:pt x="853440" y="469900"/>
                  </a:moveTo>
                  <a:cubicBezTo>
                    <a:pt x="642620" y="469900"/>
                    <a:pt x="469900" y="642620"/>
                    <a:pt x="469900" y="853440"/>
                  </a:cubicBezTo>
                  <a:cubicBezTo>
                    <a:pt x="469900" y="1064260"/>
                    <a:pt x="642620" y="1236980"/>
                    <a:pt x="853440" y="1236980"/>
                  </a:cubicBezTo>
                  <a:cubicBezTo>
                    <a:pt x="1064260" y="1236980"/>
                    <a:pt x="1236980" y="1064260"/>
                    <a:pt x="1236980" y="853440"/>
                  </a:cubicBezTo>
                  <a:cubicBezTo>
                    <a:pt x="1236980" y="642620"/>
                    <a:pt x="1065530" y="469900"/>
                    <a:pt x="853440" y="469900"/>
                  </a:cubicBezTo>
                  <a:close/>
                </a:path>
              </a:pathLst>
            </a:custGeom>
            <a:solidFill>
              <a:srgbClr val="F8F8F8"/>
            </a:solidFill>
          </p:spPr>
        </p:sp>
      </p:grpSp>
      <p:grpSp>
        <p:nvGrpSpPr>
          <p:cNvPr id="13" name="Group 13"/>
          <p:cNvGrpSpPr/>
          <p:nvPr/>
        </p:nvGrpSpPr>
        <p:grpSpPr>
          <a:xfrm>
            <a:off x="-619765" y="8676686"/>
            <a:ext cx="2824316" cy="2824316"/>
            <a:chOff x="0" y="0"/>
            <a:chExt cx="6350000" cy="6350000"/>
          </a:xfrm>
        </p:grpSpPr>
        <p:sp>
          <p:nvSpPr>
            <p:cNvPr id="14" name="Freeform 14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33B2CF">
                <a:alpha val="64706"/>
              </a:srgbClr>
            </a:solidFill>
          </p:spPr>
        </p:sp>
      </p:grpSp>
      <p:grpSp>
        <p:nvGrpSpPr>
          <p:cNvPr id="15" name="Group 15"/>
          <p:cNvGrpSpPr/>
          <p:nvPr/>
        </p:nvGrpSpPr>
        <p:grpSpPr>
          <a:xfrm>
            <a:off x="11884083" y="9780738"/>
            <a:ext cx="506262" cy="506262"/>
            <a:chOff x="0" y="0"/>
            <a:chExt cx="6350000" cy="6350000"/>
          </a:xfrm>
        </p:grpSpPr>
        <p:sp>
          <p:nvSpPr>
            <p:cNvPr id="16" name="Freeform 16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9D9D9D">
                <a:alpha val="64706"/>
              </a:srgbClr>
            </a:solidFill>
          </p:spPr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10396973" y="-1207460"/>
            <a:ext cx="12701920" cy="12701920"/>
            <a:chOff x="0" y="0"/>
            <a:chExt cx="1708150" cy="17081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708150" cy="1708150"/>
            </a:xfrm>
            <a:custGeom>
              <a:avLst/>
              <a:gdLst/>
              <a:ahLst/>
              <a:cxnLst/>
              <a:rect l="l" t="t" r="r" b="b"/>
              <a:pathLst>
                <a:path w="1708150" h="1708150">
                  <a:moveTo>
                    <a:pt x="853440" y="1708150"/>
                  </a:moveTo>
                  <a:cubicBezTo>
                    <a:pt x="383540" y="1708150"/>
                    <a:pt x="0" y="1324610"/>
                    <a:pt x="0" y="853440"/>
                  </a:cubicBezTo>
                  <a:cubicBezTo>
                    <a:pt x="0" y="383540"/>
                    <a:pt x="383540" y="0"/>
                    <a:pt x="853440" y="0"/>
                  </a:cubicBezTo>
                  <a:cubicBezTo>
                    <a:pt x="1324610" y="0"/>
                    <a:pt x="1706880" y="383540"/>
                    <a:pt x="1706880" y="853440"/>
                  </a:cubicBezTo>
                  <a:cubicBezTo>
                    <a:pt x="1708150" y="1324610"/>
                    <a:pt x="1324610" y="1708150"/>
                    <a:pt x="853440" y="1708150"/>
                  </a:cubicBezTo>
                  <a:close/>
                  <a:moveTo>
                    <a:pt x="853440" y="469900"/>
                  </a:moveTo>
                  <a:cubicBezTo>
                    <a:pt x="642620" y="469900"/>
                    <a:pt x="469900" y="642620"/>
                    <a:pt x="469900" y="853440"/>
                  </a:cubicBezTo>
                  <a:cubicBezTo>
                    <a:pt x="469900" y="1064260"/>
                    <a:pt x="642620" y="1236980"/>
                    <a:pt x="853440" y="1236980"/>
                  </a:cubicBezTo>
                  <a:cubicBezTo>
                    <a:pt x="1064260" y="1236980"/>
                    <a:pt x="1236980" y="1064260"/>
                    <a:pt x="1236980" y="853440"/>
                  </a:cubicBezTo>
                  <a:cubicBezTo>
                    <a:pt x="1236980" y="642620"/>
                    <a:pt x="1065530" y="469900"/>
                    <a:pt x="853440" y="469900"/>
                  </a:cubicBezTo>
                  <a:close/>
                </a:path>
              </a:pathLst>
            </a:custGeom>
            <a:solidFill>
              <a:srgbClr val="DDDCE0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9299058" y="699158"/>
            <a:ext cx="2843123" cy="2843123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33B2CF">
                <a:alpha val="64706"/>
              </a:srgbClr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15213619" y="5652534"/>
            <a:ext cx="661233" cy="661233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33B2CF">
                <a:alpha val="64706"/>
              </a:srgbClr>
            </a:solidFill>
          </p:spPr>
        </p:sp>
      </p:grpSp>
      <p:sp>
        <p:nvSpPr>
          <p:cNvPr id="8" name="TextBox 8"/>
          <p:cNvSpPr txBox="1"/>
          <p:nvPr/>
        </p:nvSpPr>
        <p:spPr>
          <a:xfrm>
            <a:off x="1449805" y="3472763"/>
            <a:ext cx="7849253" cy="1184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0416"/>
              </a:lnSpc>
            </a:pPr>
            <a:r>
              <a:rPr lang="en-US" sz="4800" dirty="0">
                <a:solidFill>
                  <a:srgbClr val="344A59"/>
                </a:solidFill>
                <a:latin typeface="Mont"/>
              </a:rPr>
              <a:t>Input Memorable </a:t>
            </a:r>
            <a:r>
              <a:rPr lang="en-US" sz="4800" dirty="0" smtClean="0">
                <a:solidFill>
                  <a:srgbClr val="344A59"/>
                </a:solidFill>
                <a:latin typeface="Mont"/>
              </a:rPr>
              <a:t>Close</a:t>
            </a:r>
            <a:endParaRPr lang="en-US" sz="4800" dirty="0">
              <a:solidFill>
                <a:srgbClr val="344A59"/>
              </a:solidFill>
              <a:latin typeface="Mon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388442" y="5062685"/>
            <a:ext cx="7755558" cy="1624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200"/>
              </a:lnSpc>
            </a:pPr>
            <a:r>
              <a:rPr lang="en-US" sz="2100" dirty="0">
                <a:solidFill>
                  <a:srgbClr val="344A59"/>
                </a:solidFill>
                <a:latin typeface="Mont"/>
              </a:rPr>
              <a:t>You want to close by drawing the attention back to what’s very important, the problem, your solution, and why you need their assistance to solve this now.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460250" y="3806095"/>
            <a:ext cx="8488393" cy="28276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599"/>
              </a:lnSpc>
            </a:pPr>
            <a:r>
              <a:rPr lang="en-US" sz="9000" dirty="0">
                <a:solidFill>
                  <a:srgbClr val="19394B"/>
                </a:solidFill>
                <a:latin typeface="Mokoto" panose="020B0604020202020204" charset="0"/>
              </a:rPr>
              <a:t>THANK YOU.</a:t>
            </a:r>
          </a:p>
        </p:txBody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10948643" y="6022942"/>
            <a:ext cx="3089394" cy="3089394"/>
            <a:chOff x="0" y="0"/>
            <a:chExt cx="1708150" cy="170815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708150" cy="1708150"/>
            </a:xfrm>
            <a:custGeom>
              <a:avLst/>
              <a:gdLst/>
              <a:ahLst/>
              <a:cxnLst/>
              <a:rect l="l" t="t" r="r" b="b"/>
              <a:pathLst>
                <a:path w="1708150" h="1708150">
                  <a:moveTo>
                    <a:pt x="853440" y="1708150"/>
                  </a:moveTo>
                  <a:cubicBezTo>
                    <a:pt x="383540" y="1708150"/>
                    <a:pt x="0" y="1324610"/>
                    <a:pt x="0" y="853440"/>
                  </a:cubicBezTo>
                  <a:cubicBezTo>
                    <a:pt x="0" y="383540"/>
                    <a:pt x="383540" y="0"/>
                    <a:pt x="853440" y="0"/>
                  </a:cubicBezTo>
                  <a:cubicBezTo>
                    <a:pt x="1324610" y="0"/>
                    <a:pt x="1706880" y="383540"/>
                    <a:pt x="1706880" y="853440"/>
                  </a:cubicBezTo>
                  <a:cubicBezTo>
                    <a:pt x="1708150" y="1324610"/>
                    <a:pt x="1324610" y="1708150"/>
                    <a:pt x="853440" y="1708150"/>
                  </a:cubicBezTo>
                  <a:close/>
                  <a:moveTo>
                    <a:pt x="853440" y="469900"/>
                  </a:moveTo>
                  <a:cubicBezTo>
                    <a:pt x="642620" y="469900"/>
                    <a:pt x="469900" y="642620"/>
                    <a:pt x="469900" y="853440"/>
                  </a:cubicBezTo>
                  <a:cubicBezTo>
                    <a:pt x="469900" y="1064260"/>
                    <a:pt x="642620" y="1236980"/>
                    <a:pt x="853440" y="1236980"/>
                  </a:cubicBezTo>
                  <a:cubicBezTo>
                    <a:pt x="1064260" y="1236980"/>
                    <a:pt x="1236980" y="1064260"/>
                    <a:pt x="1236980" y="853440"/>
                  </a:cubicBezTo>
                  <a:cubicBezTo>
                    <a:pt x="1236980" y="642620"/>
                    <a:pt x="1065530" y="469900"/>
                    <a:pt x="853440" y="469900"/>
                  </a:cubicBezTo>
                  <a:close/>
                </a:path>
              </a:pathLst>
            </a:custGeom>
            <a:solidFill>
              <a:srgbClr val="DDDCE0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12750688" y="3977545"/>
            <a:ext cx="4090793" cy="4090793"/>
            <a:chOff x="0" y="0"/>
            <a:chExt cx="6350000" cy="6350000"/>
          </a:xfrm>
        </p:grpSpPr>
        <p:sp>
          <p:nvSpPr>
            <p:cNvPr id="6" name="Freeform 6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33B2CF">
                <a:alpha val="64706"/>
              </a:srgbClr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16423662" y="8445617"/>
            <a:ext cx="835638" cy="835638"/>
            <a:chOff x="0" y="0"/>
            <a:chExt cx="6350000" cy="6350000"/>
          </a:xfrm>
        </p:grpSpPr>
        <p:sp>
          <p:nvSpPr>
            <p:cNvPr id="8" name="Freeform 8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33B2CF">
                <a:alpha val="64706"/>
              </a:srgbClr>
            </a:solidFill>
          </p:spPr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452" b="1217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1373571" y="4652183"/>
            <a:ext cx="2444611" cy="2444611"/>
            <a:chOff x="0" y="0"/>
            <a:chExt cx="1708150" cy="170815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708150" cy="1708150"/>
            </a:xfrm>
            <a:custGeom>
              <a:avLst/>
              <a:gdLst/>
              <a:ahLst/>
              <a:cxnLst/>
              <a:rect l="l" t="t" r="r" b="b"/>
              <a:pathLst>
                <a:path w="1708150" h="1708150">
                  <a:moveTo>
                    <a:pt x="853440" y="1708150"/>
                  </a:moveTo>
                  <a:cubicBezTo>
                    <a:pt x="383540" y="1708150"/>
                    <a:pt x="0" y="1324610"/>
                    <a:pt x="0" y="853440"/>
                  </a:cubicBezTo>
                  <a:cubicBezTo>
                    <a:pt x="0" y="383540"/>
                    <a:pt x="383540" y="0"/>
                    <a:pt x="853440" y="0"/>
                  </a:cubicBezTo>
                  <a:cubicBezTo>
                    <a:pt x="1324610" y="0"/>
                    <a:pt x="1706880" y="383540"/>
                    <a:pt x="1706880" y="853440"/>
                  </a:cubicBezTo>
                  <a:cubicBezTo>
                    <a:pt x="1708150" y="1324610"/>
                    <a:pt x="1324610" y="1708150"/>
                    <a:pt x="853440" y="1708150"/>
                  </a:cubicBezTo>
                  <a:close/>
                  <a:moveTo>
                    <a:pt x="853440" y="469900"/>
                  </a:moveTo>
                  <a:cubicBezTo>
                    <a:pt x="642620" y="469900"/>
                    <a:pt x="469900" y="642620"/>
                    <a:pt x="469900" y="853440"/>
                  </a:cubicBezTo>
                  <a:cubicBezTo>
                    <a:pt x="469900" y="1064260"/>
                    <a:pt x="642620" y="1236980"/>
                    <a:pt x="853440" y="1236980"/>
                  </a:cubicBezTo>
                  <a:cubicBezTo>
                    <a:pt x="1064260" y="1236980"/>
                    <a:pt x="1236980" y="1064260"/>
                    <a:pt x="1236980" y="853440"/>
                  </a:cubicBezTo>
                  <a:cubicBezTo>
                    <a:pt x="1236980" y="642620"/>
                    <a:pt x="1065530" y="469900"/>
                    <a:pt x="853440" y="469900"/>
                  </a:cubicBezTo>
                  <a:close/>
                </a:path>
              </a:pathLst>
            </a:custGeom>
            <a:solidFill>
              <a:srgbClr val="DDDCE0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2595876" y="1946224"/>
            <a:ext cx="3817774" cy="3817774"/>
            <a:chOff x="0" y="0"/>
            <a:chExt cx="6350000" cy="6350000"/>
          </a:xfrm>
        </p:grpSpPr>
        <p:sp>
          <p:nvSpPr>
            <p:cNvPr id="6" name="Freeform 6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33B2CF">
                <a:alpha val="64706"/>
              </a:srgbClr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15068032" y="6949974"/>
            <a:ext cx="796796" cy="796796"/>
            <a:chOff x="0" y="0"/>
            <a:chExt cx="6350000" cy="6350000"/>
          </a:xfrm>
        </p:grpSpPr>
        <p:sp>
          <p:nvSpPr>
            <p:cNvPr id="8" name="Freeform 8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33B2CF">
                <a:alpha val="64706"/>
              </a:srgbClr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15068032" y="519864"/>
            <a:ext cx="2925178" cy="760109"/>
            <a:chOff x="0" y="0"/>
            <a:chExt cx="3900237" cy="1013478"/>
          </a:xfrm>
        </p:grpSpPr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994611" cy="994611"/>
            </a:xfrm>
            <a:prstGeom prst="rect">
              <a:avLst/>
            </a:prstGeom>
          </p:spPr>
        </p:pic>
        <p:sp>
          <p:nvSpPr>
            <p:cNvPr id="11" name="TextBox 11"/>
            <p:cNvSpPr txBox="1"/>
            <p:nvPr/>
          </p:nvSpPr>
          <p:spPr>
            <a:xfrm>
              <a:off x="1347668" y="-15255"/>
              <a:ext cx="2552569" cy="10287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119"/>
                </a:lnSpc>
                <a:spcBef>
                  <a:spcPct val="0"/>
                </a:spcBef>
              </a:pPr>
              <a:r>
                <a:rPr lang="en-US" sz="2228" u="none">
                  <a:solidFill>
                    <a:srgbClr val="19394B"/>
                  </a:solidFill>
                  <a:latin typeface="Montaser Arabic"/>
                </a:rPr>
                <a:t>Company Name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3219968" y="3493576"/>
            <a:ext cx="11848064" cy="15100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671"/>
              </a:lnSpc>
            </a:pPr>
            <a:r>
              <a:rPr lang="en-US" sz="11193" dirty="0">
                <a:solidFill>
                  <a:srgbClr val="344A59"/>
                </a:solidFill>
                <a:latin typeface="Mokoto" panose="020B0604020202020204" charset="0"/>
              </a:rPr>
              <a:t>THANK YOU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938445" y="5369663"/>
            <a:ext cx="8411110" cy="6076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799" spc="755">
                <a:solidFill>
                  <a:srgbClr val="344A59"/>
                </a:solidFill>
                <a:latin typeface="Mont"/>
              </a:rPr>
              <a:t>FOR YOUR ATTENTION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356166" y="4219151"/>
            <a:ext cx="7134696" cy="25583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1398"/>
              </a:lnSpc>
            </a:pPr>
            <a:r>
              <a:rPr lang="en-US" sz="8141" dirty="0">
                <a:solidFill>
                  <a:srgbClr val="19394B"/>
                </a:solidFill>
                <a:latin typeface="Mokoto" panose="020B0604020202020204" charset="0"/>
              </a:rPr>
              <a:t>THANK YOU.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-220542" y="-220115"/>
            <a:ext cx="6963952" cy="11265858"/>
            <a:chOff x="0" y="0"/>
            <a:chExt cx="9285269" cy="15021144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2"/>
            <a:srcRect l="32292" r="32292"/>
            <a:stretch>
              <a:fillRect/>
            </a:stretch>
          </p:blipFill>
          <p:spPr>
            <a:xfrm>
              <a:off x="0" y="0"/>
              <a:ext cx="9285269" cy="15021144"/>
            </a:xfrm>
            <a:prstGeom prst="rect">
              <a:avLst/>
            </a:prstGeom>
          </p:spPr>
        </p:pic>
      </p:grpSp>
      <p:grpSp>
        <p:nvGrpSpPr>
          <p:cNvPr id="5" name="Group 5"/>
          <p:cNvGrpSpPr/>
          <p:nvPr/>
        </p:nvGrpSpPr>
        <p:grpSpPr>
          <a:xfrm>
            <a:off x="5331294" y="8424199"/>
            <a:ext cx="3237010" cy="3237010"/>
            <a:chOff x="0" y="0"/>
            <a:chExt cx="6350000" cy="6350000"/>
          </a:xfrm>
        </p:grpSpPr>
        <p:sp>
          <p:nvSpPr>
            <p:cNvPr id="6" name="Freeform 6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33B2CF">
                <a:alpha val="64706"/>
              </a:srgbClr>
            </a:solidFill>
          </p:spPr>
        </p:sp>
      </p:grp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16699167" y="-922387"/>
            <a:ext cx="2444611" cy="2444611"/>
            <a:chOff x="0" y="0"/>
            <a:chExt cx="1708150" cy="170815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708150" cy="1708150"/>
            </a:xfrm>
            <a:custGeom>
              <a:avLst/>
              <a:gdLst/>
              <a:ahLst/>
              <a:cxnLst/>
              <a:rect l="l" t="t" r="r" b="b"/>
              <a:pathLst>
                <a:path w="1708150" h="1708150">
                  <a:moveTo>
                    <a:pt x="853440" y="1708150"/>
                  </a:moveTo>
                  <a:cubicBezTo>
                    <a:pt x="383540" y="1708150"/>
                    <a:pt x="0" y="1324610"/>
                    <a:pt x="0" y="853440"/>
                  </a:cubicBezTo>
                  <a:cubicBezTo>
                    <a:pt x="0" y="383540"/>
                    <a:pt x="383540" y="0"/>
                    <a:pt x="853440" y="0"/>
                  </a:cubicBezTo>
                  <a:cubicBezTo>
                    <a:pt x="1324610" y="0"/>
                    <a:pt x="1706880" y="383540"/>
                    <a:pt x="1706880" y="853440"/>
                  </a:cubicBezTo>
                  <a:cubicBezTo>
                    <a:pt x="1708150" y="1324610"/>
                    <a:pt x="1324610" y="1708150"/>
                    <a:pt x="853440" y="1708150"/>
                  </a:cubicBezTo>
                  <a:close/>
                  <a:moveTo>
                    <a:pt x="853440" y="469900"/>
                  </a:moveTo>
                  <a:cubicBezTo>
                    <a:pt x="642620" y="469900"/>
                    <a:pt x="469900" y="642620"/>
                    <a:pt x="469900" y="853440"/>
                  </a:cubicBezTo>
                  <a:cubicBezTo>
                    <a:pt x="469900" y="1064260"/>
                    <a:pt x="642620" y="1236980"/>
                    <a:pt x="853440" y="1236980"/>
                  </a:cubicBezTo>
                  <a:cubicBezTo>
                    <a:pt x="1064260" y="1236980"/>
                    <a:pt x="1236980" y="1064260"/>
                    <a:pt x="1236980" y="853440"/>
                  </a:cubicBezTo>
                  <a:cubicBezTo>
                    <a:pt x="1236980" y="642620"/>
                    <a:pt x="1065530" y="469900"/>
                    <a:pt x="853440" y="469900"/>
                  </a:cubicBezTo>
                  <a:close/>
                </a:path>
              </a:pathLst>
            </a:custGeom>
            <a:solidFill>
              <a:srgbClr val="DDDCE0"/>
            </a:solid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</TotalTime>
  <Words>399</Words>
  <Application>Microsoft Office PowerPoint</Application>
  <PresentationFormat>Custom</PresentationFormat>
  <Paragraphs>84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Montaser Arabic</vt:lpstr>
      <vt:lpstr>Telegraf</vt:lpstr>
      <vt:lpstr>Mont Bold</vt:lpstr>
      <vt:lpstr>Arial</vt:lpstr>
      <vt:lpstr>Mont</vt:lpstr>
      <vt:lpstr>Mokoto</vt:lpstr>
      <vt:lpstr>Montaser Arabic extraLight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and White Simple Pitch Deck Presentation Template Design</dc:title>
  <dc:creator>Effe Towers</dc:creator>
  <cp:lastModifiedBy>RHIP</cp:lastModifiedBy>
  <cp:revision>3</cp:revision>
  <dcterms:created xsi:type="dcterms:W3CDTF">2006-08-16T00:00:00Z</dcterms:created>
  <dcterms:modified xsi:type="dcterms:W3CDTF">2021-11-30T09:16:47Z</dcterms:modified>
  <dc:identifier>DAExKdJNj_E</dc:identifier>
</cp:coreProperties>
</file>